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7" r:id="rId1"/>
  </p:sldMasterIdLst>
  <p:notesMasterIdLst>
    <p:notesMasterId r:id="rId31"/>
  </p:notesMasterIdLst>
  <p:sldIdLst>
    <p:sldId id="256" r:id="rId2"/>
    <p:sldId id="259" r:id="rId3"/>
    <p:sldId id="272" r:id="rId4"/>
    <p:sldId id="268" r:id="rId5"/>
    <p:sldId id="269" r:id="rId6"/>
    <p:sldId id="270" r:id="rId7"/>
    <p:sldId id="271" r:id="rId8"/>
    <p:sldId id="293" r:id="rId9"/>
    <p:sldId id="265" r:id="rId10"/>
    <p:sldId id="286" r:id="rId11"/>
    <p:sldId id="278" r:id="rId12"/>
    <p:sldId id="273" r:id="rId13"/>
    <p:sldId id="290" r:id="rId14"/>
    <p:sldId id="289" r:id="rId15"/>
    <p:sldId id="279" r:id="rId16"/>
    <p:sldId id="288" r:id="rId17"/>
    <p:sldId id="287" r:id="rId18"/>
    <p:sldId id="274" r:id="rId19"/>
    <p:sldId id="291" r:id="rId20"/>
    <p:sldId id="292" r:id="rId21"/>
    <p:sldId id="262" r:id="rId22"/>
    <p:sldId id="283" r:id="rId23"/>
    <p:sldId id="282" r:id="rId24"/>
    <p:sldId id="275" r:id="rId25"/>
    <p:sldId id="285" r:id="rId26"/>
    <p:sldId id="277" r:id="rId27"/>
    <p:sldId id="261" r:id="rId28"/>
    <p:sldId id="284" r:id="rId29"/>
    <p:sldId id="281"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500" autoAdjust="0"/>
    <p:restoredTop sz="94637" autoAdjust="0"/>
  </p:normalViewPr>
  <p:slideViewPr>
    <p:cSldViewPr snapToGrid="0">
      <p:cViewPr varScale="1">
        <p:scale>
          <a:sx n="69" d="100"/>
          <a:sy n="69" d="100"/>
        </p:scale>
        <p:origin x="66" y="318"/>
      </p:cViewPr>
      <p:guideLst/>
    </p:cSldViewPr>
  </p:slideViewPr>
  <p:notesTextViewPr>
    <p:cViewPr>
      <p:scale>
        <a:sx n="1" d="1"/>
        <a:sy n="1" d="1"/>
      </p:scale>
      <p:origin x="0" y="0"/>
    </p:cViewPr>
  </p:notesTextViewPr>
  <p:sorterViewPr>
    <p:cViewPr>
      <p:scale>
        <a:sx n="100" d="100"/>
        <a:sy n="100" d="100"/>
      </p:scale>
      <p:origin x="0" y="-2556"/>
    </p:cViewPr>
  </p:sorterViewPr>
  <p:notesViewPr>
    <p:cSldViewPr snapToGrid="0">
      <p:cViewPr varScale="1">
        <p:scale>
          <a:sx n="65" d="100"/>
          <a:sy n="65" d="100"/>
        </p:scale>
        <p:origin x="1800" y="-3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49E240-AD85-4685-984B-F839C5D56C79}" type="datetimeFigureOut">
              <a:rPr lang="en-US" smtClean="0"/>
              <a:t>4/25/2019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B07DAA-6799-4057-82EC-64DA679DAC25}" type="slidenum">
              <a:rPr lang="en-US" smtClean="0"/>
              <a:t>‹#›</a:t>
            </a:fld>
            <a:endParaRPr lang="en-US"/>
          </a:p>
        </p:txBody>
      </p:sp>
    </p:spTree>
    <p:extLst>
      <p:ext uri="{BB962C8B-B14F-4D97-AF65-F5344CB8AC3E}">
        <p14:creationId xmlns:p14="http://schemas.microsoft.com/office/powerpoint/2010/main" val="1183876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orbes.com/sites/danielmarlin/" TargetMode="External"/><Relationship Id="rId7" Type="http://schemas.openxmlformats.org/officeDocument/2006/relationships/hyperlink" Target="https://www.gartner.com/newsroom/id/3837763"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capgemini.com/service/digital-services/insights-data/data-science-analytics/artificial-intelligence-where-and-how-to-invest/" TargetMode="External"/><Relationship Id="rId5" Type="http://schemas.openxmlformats.org/officeDocument/2006/relationships/hyperlink" Target="https://twitter.com/intent/tweet?url=http://www.forbes.com/sites/danielmarlin/2018/01/16/millennials-this-is-how-artificial-intelligence-will-impact-your-job-for-better-and-worse/&amp;text=millennials%20are%20the%20most%20vulnerable%20generation%20to%20the%20threats%20AI%20poses%20via%20@DanielMarlin" TargetMode="External"/><Relationship Id="rId4" Type="http://schemas.openxmlformats.org/officeDocument/2006/relationships/hyperlink" Target="https://twitter.com/intent/tweet?url=http://www.forbes.com/sites/danielmarlin/2018/01/16/millennials-this-is-how-artificial-intelligence-will-impact-your-job-for-better-and-worse/&amp;text=AI%20will%20create%20500,000%20more%20jobs%20than%20it%20will%20displace%20over%20the%20next%20three%20years%20via%20@DanielMarlin"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wanderlustworker.com/the-7-best-skills-you-can-learn-online/"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apple.com/ios/siri/"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sxsw.com/"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ppcorn.com/us/tag/sxsw/" TargetMode="External"/><Relationship Id="rId4" Type="http://schemas.openxmlformats.org/officeDocument/2006/relationships/hyperlink" Target="http://ppcorn.com/us/tag/pandora/"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hlinkClick r:id="rId3"/>
              </a:rPr>
              <a:t>Daniel Marlin </a:t>
            </a:r>
            <a:r>
              <a:rPr lang="en-US" dirty="0"/>
              <a:t>, </a:t>
            </a:r>
            <a:r>
              <a:rPr lang="en-US" cap="all" dirty="0"/>
              <a:t> CONTRIBUTOR</a:t>
            </a:r>
            <a:r>
              <a:rPr lang="en-US" i="1" dirty="0"/>
              <a:t>I write about how Millennials can thrive in a modern </a:t>
            </a:r>
            <a:r>
              <a:rPr lang="en-US" i="1" dirty="0" smtClean="0"/>
              <a:t> 500workplace</a:t>
            </a:r>
            <a:r>
              <a:rPr lang="en-US" i="1" dirty="0"/>
              <a:t>.</a:t>
            </a:r>
            <a:r>
              <a:rPr lang="en-US" b="1" cap="all" dirty="0"/>
              <a:t> </a:t>
            </a:r>
            <a:r>
              <a:rPr lang="en-US" dirty="0"/>
              <a:t>Opinions expressed by Forbes Contributors are their own.</a:t>
            </a:r>
          </a:p>
          <a:p>
            <a:r>
              <a:rPr lang="en-US" b="1" cap="all" dirty="0"/>
              <a:t>TWEET THIS</a:t>
            </a:r>
          </a:p>
          <a:p>
            <a:r>
              <a:rPr lang="en-US" dirty="0">
                <a:hlinkClick r:id="rId4"/>
              </a:rPr>
              <a:t>AI will create 500,000 more jobs than it will displace over the next three years</a:t>
            </a:r>
            <a:endParaRPr lang="en-US" dirty="0"/>
          </a:p>
          <a:p>
            <a:r>
              <a:rPr lang="en-US" dirty="0">
                <a:hlinkClick r:id="rId5"/>
              </a:rPr>
              <a:t>Millennials are the most vulnerable generation to the threats AI poses</a:t>
            </a:r>
            <a:endParaRPr lang="en-US" dirty="0"/>
          </a:p>
          <a:p>
            <a:r>
              <a:rPr lang="en-US" dirty="0"/>
              <a:t>Many of the jobs that Millennials work in today didn’t exist when their parents entered the job market. And chances are the young professionals of the future will work in fields that don’t exist today.</a:t>
            </a:r>
          </a:p>
          <a:p>
            <a:r>
              <a:rPr lang="en-US" dirty="0"/>
              <a:t>Such is the nature of an economy continuously influenced by new technology, and Artificial Intelligence (AI) promises to transform the workplace once again.</a:t>
            </a:r>
          </a:p>
          <a:p>
            <a:r>
              <a:rPr lang="en-US" i="1" dirty="0"/>
              <a:t>Image courtesy of </a:t>
            </a:r>
            <a:r>
              <a:rPr lang="en-US" i="1" dirty="0" err="1"/>
              <a:t>Shutterstock</a:t>
            </a:r>
            <a:endParaRPr lang="en-US" i="1" dirty="0"/>
          </a:p>
          <a:p>
            <a:r>
              <a:rPr lang="en-US" dirty="0"/>
              <a:t>But while some herald in the AI revolution with unbridled enthusiasm, excited by the opportunities and enriching work it could create, others are more pessimistic. However, both parties agree that AI has widespread application, from automating routine tasks to making complex decisions instantly. The debate is not so much about the power of the technology itself – all agree it’s revolutionary - but rather the role of the people that will work alongside it.</a:t>
            </a:r>
          </a:p>
          <a:p>
            <a:r>
              <a:rPr lang="en-US" dirty="0"/>
              <a:t>Either way, experts all agree that the workplace is about to change forever. Here are two ways that AI will change careers for young professionals.</a:t>
            </a:r>
          </a:p>
          <a:p>
            <a:r>
              <a:rPr lang="en-US" b="1" dirty="0"/>
              <a:t>Optimists say AI will create more jobs</a:t>
            </a:r>
            <a:endParaRPr lang="en-US" dirty="0"/>
          </a:p>
          <a:p>
            <a:r>
              <a:rPr lang="en-US" dirty="0">
                <a:hlinkClick r:id="rId6"/>
              </a:rPr>
              <a:t>A study of 1,000 companies</a:t>
            </a:r>
            <a:r>
              <a:rPr lang="en-US" dirty="0"/>
              <a:t> revealed that AI systems created new jobs in 80% of the organizations they were implemented in. In fact, a</a:t>
            </a:r>
            <a:r>
              <a:rPr lang="en-US" dirty="0">
                <a:hlinkClick r:id="rId7"/>
              </a:rPr>
              <a:t> 2017 Gartner report</a:t>
            </a:r>
            <a:r>
              <a:rPr lang="en-US" dirty="0"/>
              <a:t> predicts that </a:t>
            </a:r>
            <a:r>
              <a:rPr lang="en-US" dirty="0">
                <a:hlinkClick r:id="rId4"/>
              </a:rPr>
              <a:t>AI will create 500,000 more jobs than it will displace over the next three years</a:t>
            </a:r>
            <a:r>
              <a:rPr lang="en-US" dirty="0"/>
              <a:t>, ushering a slew of employment opportunities for medium-to high-skilled workers.</a:t>
            </a:r>
          </a:p>
          <a:p>
            <a:r>
              <a:rPr lang="en-US" dirty="0"/>
              <a:t>As the global economy gears up for the widespread adoption of AI solutions, competition grows fierce for employees with the scarce skills required to implement, manage and work alongside this new technology. Developing these skills is therefore vital for any young professional wishing to remain relevant in an increasingly automated workplace.</a:t>
            </a:r>
          </a:p>
          <a:p>
            <a:r>
              <a:rPr lang="en-US" dirty="0"/>
              <a:t>And as this skilled workforce drives the AI industry forward at an accelerated pace, the demand for even more highly trained professionals will grow alongside it. This will result in a workplace comprising of adaptable people - according to Gartner - whose jobs are reimagined, enriched or facilitated by the technology they work alongside.</a:t>
            </a:r>
          </a:p>
          <a:p>
            <a:r>
              <a:rPr lang="en-US" dirty="0"/>
              <a:t>While it’s true that many low-skill jobs will fall by the wayside, replaced by the sophisticated automation AI enables, new careers and industries will emerge that haven’t been invented yet. Just as our parents struggled to predict the emergence of fields like social media or blogging, so, too, are we incapable of comprehending the jobs AI will create.</a:t>
            </a:r>
          </a:p>
          <a:p>
            <a:endParaRPr lang="en-US" dirty="0"/>
          </a:p>
        </p:txBody>
      </p:sp>
      <p:sp>
        <p:nvSpPr>
          <p:cNvPr id="4" name="Slide Number Placeholder 3"/>
          <p:cNvSpPr>
            <a:spLocks noGrp="1"/>
          </p:cNvSpPr>
          <p:nvPr>
            <p:ph type="sldNum" sz="quarter" idx="10"/>
          </p:nvPr>
        </p:nvSpPr>
        <p:spPr/>
        <p:txBody>
          <a:bodyPr/>
          <a:lstStyle/>
          <a:p>
            <a:fld id="{78B07DAA-6799-4057-82EC-64DA679DAC25}" type="slidenum">
              <a:rPr lang="en-US" smtClean="0"/>
              <a:t>3</a:t>
            </a:fld>
            <a:endParaRPr lang="en-US"/>
          </a:p>
        </p:txBody>
      </p:sp>
    </p:spTree>
    <p:extLst>
      <p:ext uri="{BB962C8B-B14F-4D97-AF65-F5344CB8AC3E}">
        <p14:creationId xmlns:p14="http://schemas.microsoft.com/office/powerpoint/2010/main" val="1931844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US" dirty="0"/>
              <a:t>Beyond our quantum-computing conundrum, today's so-called A.I. systems are merely advanced machine learning software with extensive behavioral algorithms that adapt themselves to our likes and dislikes. While extremely useful, these machines aren't getting smarter in the existential sense, but they are improving their </a:t>
            </a:r>
            <a:r>
              <a:rPr lang="en-US" dirty="0">
                <a:hlinkClick r:id="rId3"/>
              </a:rPr>
              <a:t>skills</a:t>
            </a:r>
            <a:r>
              <a:rPr lang="en-US" dirty="0"/>
              <a:t> and usefulness based on a large dataset. These are some of the most popular examples of artificial intelligence that's being used today.</a:t>
            </a:r>
          </a:p>
          <a:p>
            <a:r>
              <a:rPr lang="en-US" b="1" dirty="0"/>
              <a:t>#1 -- Siri</a:t>
            </a:r>
            <a:endParaRPr lang="en-US" dirty="0"/>
          </a:p>
          <a:p>
            <a:r>
              <a:rPr lang="en-US" dirty="0"/>
              <a:t>Everyone is familiar with Apple's personal assistant, </a:t>
            </a:r>
            <a:r>
              <a:rPr lang="en-US" dirty="0">
                <a:hlinkClick r:id="rId4"/>
              </a:rPr>
              <a:t>Siri</a:t>
            </a:r>
            <a:r>
              <a:rPr lang="en-US" dirty="0"/>
              <a:t>. She's the friendly voice-activated computer that we interact with on a daily basis. She helps us find information, gives us directions, add events to our calendars, helps us send messages and so on. Siri is a pseudo-intelligent digital personal assistant. She uses machine-learning technology to get smarter and better able to predict and understand our natural-language questions and requests.</a:t>
            </a:r>
          </a:p>
          <a:p>
            <a:r>
              <a:rPr lang="en-US" b="1" dirty="0"/>
              <a:t>#2 -- Alexa</a:t>
            </a:r>
            <a:endParaRPr lang="en-US" dirty="0"/>
          </a:p>
          <a:p>
            <a:r>
              <a:rPr lang="en-US" dirty="0"/>
              <a:t>Alexa's rise to become the smart home's hub, has been somewhat meteoric. When Amazon first introduced Alexa, it took much of the world by storm. However, it's usefulness and its uncanny ability to decipher speech from anywhere in the room has made it a revolutionary product that can help us scour the web for information, shop, schedule appointments, set alarms and a million other things, but also help power our smart homes and be a conduit for those that might have limited mobility.</a:t>
            </a:r>
          </a:p>
          <a:p>
            <a:endParaRPr lang="en-US" dirty="0"/>
          </a:p>
        </p:txBody>
      </p:sp>
      <p:sp>
        <p:nvSpPr>
          <p:cNvPr id="4" name="Slide Number Placeholder 3"/>
          <p:cNvSpPr>
            <a:spLocks noGrp="1"/>
          </p:cNvSpPr>
          <p:nvPr>
            <p:ph type="sldNum" sz="quarter" idx="10"/>
          </p:nvPr>
        </p:nvSpPr>
        <p:spPr/>
        <p:txBody>
          <a:bodyPr/>
          <a:lstStyle/>
          <a:p>
            <a:fld id="{78B07DAA-6799-4057-82EC-64DA679DAC25}" type="slidenum">
              <a:rPr lang="en-US" smtClean="0"/>
              <a:t>4</a:t>
            </a:fld>
            <a:endParaRPr lang="en-US"/>
          </a:p>
        </p:txBody>
      </p:sp>
    </p:spTree>
    <p:extLst>
      <p:ext uri="{BB962C8B-B14F-4D97-AF65-F5344CB8AC3E}">
        <p14:creationId xmlns:p14="http://schemas.microsoft.com/office/powerpoint/2010/main" val="1928380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With its algorithms refined more and more with each passing year, the company has gotten acutely smart at predicting just what we're interested in purchasing based on our online behavior. While Amazon plans to ship products to us before we even know we need them, it hasn't quite gotten there yet. But it's most certainly on its horizons. With its algorithms refined more and more with each passing year, the company has gotten acutely smart at predicting just what we're interested in purchasing based on our online behavior.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8B07DAA-6799-4057-82EC-64DA679DAC25}" type="slidenum">
              <a:rPr lang="en-US" smtClean="0"/>
              <a:t>5</a:t>
            </a:fld>
            <a:endParaRPr lang="en-US"/>
          </a:p>
        </p:txBody>
      </p:sp>
    </p:spTree>
    <p:extLst>
      <p:ext uri="{BB962C8B-B14F-4D97-AF65-F5344CB8AC3E}">
        <p14:creationId xmlns:p14="http://schemas.microsoft.com/office/powerpoint/2010/main" val="2609290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based on customer's reactions to films. It analyzes billions of records to suggest films that you might like based on your previous reactions and choices of films. This tech is getting smarter and smarter by the year as the dataset grows. However, the tech's only drawback is that most small-labeled movies go unnoticed while big-named movies grow and balloon on the platform.</a:t>
            </a:r>
          </a:p>
          <a:p>
            <a:r>
              <a:rPr lang="en-US" dirty="0" smtClean="0"/>
              <a:t>based </a:t>
            </a:r>
            <a:r>
              <a:rPr lang="en-US" dirty="0"/>
              <a:t>on customer's reactions to films. It analyzes billions of records to suggest films that you might like based on your previous reactions and choices of films. This tech is getting smarter and smarter by the year as the dataset grows. However, the tech's only drawback is that most small-labeled movies go unnoticed while big-named movies grow and balloon on the platform.</a:t>
            </a:r>
          </a:p>
          <a:p>
            <a:endParaRPr lang="en-US" dirty="0"/>
          </a:p>
        </p:txBody>
      </p:sp>
      <p:sp>
        <p:nvSpPr>
          <p:cNvPr id="4" name="Slide Number Placeholder 3"/>
          <p:cNvSpPr>
            <a:spLocks noGrp="1"/>
          </p:cNvSpPr>
          <p:nvPr>
            <p:ph type="sldNum" sz="quarter" idx="10"/>
          </p:nvPr>
        </p:nvSpPr>
        <p:spPr/>
        <p:txBody>
          <a:bodyPr/>
          <a:lstStyle/>
          <a:p>
            <a:fld id="{78B07DAA-6799-4057-82EC-64DA679DAC25}" type="slidenum">
              <a:rPr lang="en-US" smtClean="0"/>
              <a:t>6</a:t>
            </a:fld>
            <a:endParaRPr lang="en-US"/>
          </a:p>
        </p:txBody>
      </p:sp>
    </p:spTree>
    <p:extLst>
      <p:ext uri="{BB962C8B-B14F-4D97-AF65-F5344CB8AC3E}">
        <p14:creationId xmlns:p14="http://schemas.microsoft.com/office/powerpoint/2010/main" val="1807263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dirty="0" smtClean="0"/>
              <a:t>Based on 400 musical characteristics, each song is first manually analyzed by a team of professional musicians based on this criteria, and the system has an incredible track record for recommending songs that would otherwise go unnoticed but that people inherently love.</a:t>
            </a:r>
          </a:p>
          <a:p>
            <a:pPr fontAlgn="base"/>
            <a:r>
              <a:rPr lang="en-US" b="1" dirty="0" smtClean="0"/>
              <a:t>Number </a:t>
            </a:r>
            <a:r>
              <a:rPr lang="en-US" b="1" dirty="0"/>
              <a:t>Ten: Pandora Is Not All About Music</a:t>
            </a:r>
          </a:p>
          <a:p>
            <a:pPr fontAlgn="base"/>
            <a:r>
              <a:rPr lang="en-US" dirty="0"/>
              <a:t>While most people use the radio service to stream music, in fact, it streams non-music content as well. Users can listen to podcasts and comedy on Pandora.</a:t>
            </a:r>
          </a:p>
          <a:p>
            <a:pPr fontAlgn="base"/>
            <a:r>
              <a:rPr lang="en-US" b="1" dirty="0"/>
              <a:t>Number Nine: It’s the Official SXSW Streaming Partner</a:t>
            </a:r>
          </a:p>
          <a:p>
            <a:pPr fontAlgn="base"/>
            <a:r>
              <a:rPr lang="en-US" dirty="0"/>
              <a:t>2016 is the very first year that the company is the official streaming partner of popular film and music festival </a:t>
            </a:r>
            <a:r>
              <a:rPr lang="en-US" dirty="0">
                <a:hlinkClick r:id="rId3"/>
              </a:rPr>
              <a:t>SXSW</a:t>
            </a:r>
            <a:r>
              <a:rPr lang="en-US" dirty="0"/>
              <a:t>. The company will offer a station during the festival that allows users to listen to the festival whether they’re there or not. The station will be called the Pandora Discovery Den at SXSW.</a:t>
            </a:r>
          </a:p>
          <a:p>
            <a:pPr fontAlgn="base"/>
            <a:r>
              <a:rPr lang="en-US" b="1" dirty="0"/>
              <a:t>Number Eight: It’s Making Discovering New Music Easier With Browse</a:t>
            </a:r>
          </a:p>
          <a:p>
            <a:pPr fontAlgn="base"/>
            <a:r>
              <a:rPr lang="en-US" dirty="0"/>
              <a:t>The company unveiled a new feature in January 2016 called Browse. Browse allows Pandora users to see stations that are specifically relevant to them and also allows users to interact with the content more profoundly on their iPhones.</a:t>
            </a:r>
          </a:p>
          <a:p>
            <a:pPr fontAlgn="base"/>
            <a:r>
              <a:rPr lang="en-US" b="1" dirty="0"/>
              <a:t>Number Seven: It’s Not Global</a:t>
            </a:r>
          </a:p>
          <a:p>
            <a:pPr fontAlgn="base"/>
            <a:r>
              <a:rPr lang="en-US" dirty="0"/>
              <a:t>Because of the company’s ubiquitous presence in the United States, it’s easy to assume it’s available everywhere. However, the truth is that the service is only available in the United States, Australia, and New Zealand.</a:t>
            </a:r>
          </a:p>
          <a:p>
            <a:pPr fontAlgn="base"/>
            <a:r>
              <a:rPr lang="en-US" b="1" dirty="0"/>
              <a:t>Number Six: Before It Was Pandora, It Was Savage Beast</a:t>
            </a:r>
          </a:p>
          <a:p>
            <a:pPr fontAlgn="base"/>
            <a:r>
              <a:rPr lang="en-US" dirty="0"/>
              <a:t>Savage Beast Technologies was founded by Tim </a:t>
            </a:r>
            <a:r>
              <a:rPr lang="en-US" dirty="0" err="1"/>
              <a:t>Westergren</a:t>
            </a:r>
            <a:r>
              <a:rPr lang="en-US" dirty="0"/>
              <a:t>, Will Glaser, and Jon Kraft. Glaser developed the Music Genome Project technology that the radio uses today and they changed the company’s name to Pandora in 2004.</a:t>
            </a:r>
          </a:p>
          <a:p>
            <a:pPr fontAlgn="base"/>
            <a:r>
              <a:rPr lang="en-US" b="1" dirty="0"/>
              <a:t>Number Five: Everyone Had to Pay in the Beginning</a:t>
            </a:r>
          </a:p>
          <a:p>
            <a:pPr fontAlgn="base"/>
            <a:r>
              <a:rPr lang="en-US" dirty="0"/>
              <a:t>When the radio service launched, users had to pay to use it. However, the company eventually realized it was cutting out a giant chunk of its potential market and implemented advertising so it could provide a free service.</a:t>
            </a:r>
          </a:p>
          <a:p>
            <a:pPr fontAlgn="base"/>
            <a:r>
              <a:rPr lang="en-US" b="1" dirty="0"/>
              <a:t>Number Four: It’s Gotten More Than 50 Billion Thumbs Up</a:t>
            </a:r>
          </a:p>
          <a:p>
            <a:pPr fontAlgn="base"/>
            <a:r>
              <a:rPr lang="en-US" dirty="0"/>
              <a:t>As of January 2015, Pandora users had collectively hit the thumbs up button 50 billion times. Impressive!</a:t>
            </a:r>
          </a:p>
          <a:p>
            <a:pPr fontAlgn="base"/>
            <a:r>
              <a:rPr lang="en-US" b="1" dirty="0"/>
              <a:t>Number Three: It Used to Have a Podcast</a:t>
            </a:r>
          </a:p>
          <a:p>
            <a:pPr fontAlgn="base"/>
            <a:r>
              <a:rPr lang="en-US" dirty="0"/>
              <a:t>The Pandora Podcast existed from 2006 to 2009 as a way to interview interesting musicians and cover music-related topics. The podcast was hosted by Kevin Seal.</a:t>
            </a:r>
          </a:p>
          <a:p>
            <a:pPr fontAlgn="base"/>
            <a:r>
              <a:rPr lang="en-US" b="1" dirty="0"/>
              <a:t>Number Two: It’s Not Affected by the Competition</a:t>
            </a:r>
          </a:p>
          <a:p>
            <a:pPr fontAlgn="base"/>
            <a:r>
              <a:rPr lang="en-US" dirty="0"/>
              <a:t>It’s no secret that there ae a lot of internet radio services that exist today – Beats 1, Spotify, Google, and </a:t>
            </a:r>
            <a:r>
              <a:rPr lang="en-US" dirty="0" err="1"/>
              <a:t>Rdio</a:t>
            </a:r>
            <a:r>
              <a:rPr lang="en-US" dirty="0"/>
              <a:t>, for example, However, Pandora co-founder Tim </a:t>
            </a:r>
            <a:r>
              <a:rPr lang="en-US" dirty="0" err="1"/>
              <a:t>Westergren</a:t>
            </a:r>
            <a:r>
              <a:rPr lang="en-US" dirty="0"/>
              <a:t> revealed that these other services haven’t affected the company’s growth. In fact, the company continues to grow.</a:t>
            </a:r>
          </a:p>
          <a:p>
            <a:pPr fontAlgn="base"/>
            <a:r>
              <a:rPr lang="en-US" b="1" dirty="0"/>
              <a:t>Number One: It Didn’t Pay for Marketing in Its First Five Years</a:t>
            </a:r>
          </a:p>
          <a:p>
            <a:pPr fontAlgn="base"/>
            <a:r>
              <a:rPr lang="en-US" dirty="0"/>
              <a:t>According to </a:t>
            </a:r>
            <a:r>
              <a:rPr lang="en-US" dirty="0" err="1"/>
              <a:t>Westergren</a:t>
            </a:r>
            <a:r>
              <a:rPr lang="en-US" dirty="0"/>
              <a:t>, the concept behind Pandora was so exciting when it was first launched that they didn’t need to pay for marketing – people would spread the word themselves. </a:t>
            </a:r>
            <a:r>
              <a:rPr lang="en-US" dirty="0" err="1"/>
              <a:t>Westergren</a:t>
            </a:r>
            <a:r>
              <a:rPr lang="en-US" dirty="0"/>
              <a:t> and his team spent the first five or six years with the company without spending a single cent on marketing. Thanks for reading!</a:t>
            </a:r>
          </a:p>
          <a:p>
            <a:pPr fontAlgn="base"/>
            <a:r>
              <a:rPr lang="en-US" dirty="0"/>
              <a:t>Tags: </a:t>
            </a:r>
            <a:r>
              <a:rPr lang="en-US" dirty="0">
                <a:hlinkClick r:id="rId4"/>
              </a:rPr>
              <a:t>Pandora</a:t>
            </a:r>
            <a:r>
              <a:rPr lang="en-US" dirty="0"/>
              <a:t>, </a:t>
            </a:r>
            <a:r>
              <a:rPr lang="en-US" dirty="0">
                <a:hlinkClick r:id="rId5"/>
              </a:rPr>
              <a:t>SXSW</a:t>
            </a:r>
            <a:endParaRPr lang="en-US" dirty="0"/>
          </a:p>
          <a:p>
            <a:endParaRPr lang="en-US" dirty="0"/>
          </a:p>
        </p:txBody>
      </p:sp>
      <p:sp>
        <p:nvSpPr>
          <p:cNvPr id="4" name="Slide Number Placeholder 3"/>
          <p:cNvSpPr>
            <a:spLocks noGrp="1"/>
          </p:cNvSpPr>
          <p:nvPr>
            <p:ph type="sldNum" sz="quarter" idx="10"/>
          </p:nvPr>
        </p:nvSpPr>
        <p:spPr/>
        <p:txBody>
          <a:bodyPr/>
          <a:lstStyle/>
          <a:p>
            <a:fld id="{78B07DAA-6799-4057-82EC-64DA679DAC25}" type="slidenum">
              <a:rPr lang="en-US" smtClean="0"/>
              <a:t>7</a:t>
            </a:fld>
            <a:endParaRPr lang="en-US"/>
          </a:p>
        </p:txBody>
      </p:sp>
    </p:spTree>
    <p:extLst>
      <p:ext uri="{BB962C8B-B14F-4D97-AF65-F5344CB8AC3E}">
        <p14:creationId xmlns:p14="http://schemas.microsoft.com/office/powerpoint/2010/main" val="1373001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5A0999-8A10-4C91-82B8-C836C3DE57FC}" type="slidenum">
              <a:rPr lang="en-US"/>
              <a:pPr/>
              <a:t>9</a:t>
            </a:fld>
            <a:endParaRPr lang="en-US"/>
          </a:p>
        </p:txBody>
      </p:sp>
      <p:sp>
        <p:nvSpPr>
          <p:cNvPr id="1146882" name="Rectangle 2"/>
          <p:cNvSpPr>
            <a:spLocks noGrp="1" noRot="1" noChangeAspect="1" noChangeArrowheads="1" noTextEdit="1"/>
          </p:cNvSpPr>
          <p:nvPr>
            <p:ph type="sldImg"/>
          </p:nvPr>
        </p:nvSpPr>
        <p:spPr>
          <a:ln/>
        </p:spPr>
      </p:sp>
      <p:sp>
        <p:nvSpPr>
          <p:cNvPr id="11468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16919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this say you have to be a rocket scientist to be intelligent?</a:t>
            </a:r>
            <a:r>
              <a:rPr lang="en-US" baseline="0" dirty="0" smtClean="0"/>
              <a:t>  11 years of college?  4 years of college  Is a baby intelligent?  Is a dog intelligent?  We are not even going to talk about how to measure intelligence but if you ever want a quandary try that : ) </a:t>
            </a:r>
            <a:endParaRPr lang="en-US" dirty="0"/>
          </a:p>
        </p:txBody>
      </p:sp>
      <p:sp>
        <p:nvSpPr>
          <p:cNvPr id="4" name="Slide Number Placeholder 3"/>
          <p:cNvSpPr>
            <a:spLocks noGrp="1"/>
          </p:cNvSpPr>
          <p:nvPr>
            <p:ph type="sldNum" sz="quarter" idx="10"/>
          </p:nvPr>
        </p:nvSpPr>
        <p:spPr/>
        <p:txBody>
          <a:bodyPr/>
          <a:lstStyle/>
          <a:p>
            <a:fld id="{78B07DAA-6799-4057-82EC-64DA679DAC25}" type="slidenum">
              <a:rPr lang="en-US" smtClean="0"/>
              <a:t>11</a:t>
            </a:fld>
            <a:endParaRPr lang="en-US"/>
          </a:p>
        </p:txBody>
      </p:sp>
    </p:spTree>
    <p:extLst>
      <p:ext uri="{BB962C8B-B14F-4D97-AF65-F5344CB8AC3E}">
        <p14:creationId xmlns:p14="http://schemas.microsoft.com/office/powerpoint/2010/main" val="857968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Turn foot and fingers</a:t>
            </a:r>
          </a:p>
          <a:p>
            <a:endParaRPr lang="en-US" dirty="0"/>
          </a:p>
        </p:txBody>
      </p:sp>
      <p:sp>
        <p:nvSpPr>
          <p:cNvPr id="4" name="Slide Number Placeholder 3"/>
          <p:cNvSpPr>
            <a:spLocks noGrp="1"/>
          </p:cNvSpPr>
          <p:nvPr>
            <p:ph type="sldNum" sz="quarter" idx="10"/>
          </p:nvPr>
        </p:nvSpPr>
        <p:spPr/>
        <p:txBody>
          <a:bodyPr/>
          <a:lstStyle/>
          <a:p>
            <a:fld id="{78B07DAA-6799-4057-82EC-64DA679DAC25}" type="slidenum">
              <a:rPr lang="en-US" smtClean="0"/>
              <a:t>21</a:t>
            </a:fld>
            <a:endParaRPr lang="en-US"/>
          </a:p>
        </p:txBody>
      </p:sp>
    </p:spTree>
    <p:extLst>
      <p:ext uri="{BB962C8B-B14F-4D97-AF65-F5344CB8AC3E}">
        <p14:creationId xmlns:p14="http://schemas.microsoft.com/office/powerpoint/2010/main" val="2034349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07DAA-6799-4057-82EC-64DA679DAC25}" type="slidenum">
              <a:rPr lang="en-US" smtClean="0"/>
              <a:t>24</a:t>
            </a:fld>
            <a:endParaRPr lang="en-US"/>
          </a:p>
        </p:txBody>
      </p:sp>
    </p:spTree>
    <p:extLst>
      <p:ext uri="{BB962C8B-B14F-4D97-AF65-F5344CB8AC3E}">
        <p14:creationId xmlns:p14="http://schemas.microsoft.com/office/powerpoint/2010/main" val="17069340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4/25/2019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79778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7300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4/25/2019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14225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4/25/2019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73472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4/25/2019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3259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4/25/2019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1997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4/25/2019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11454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1781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4/25/2019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602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41562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4/25/2019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15191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80444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77463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11167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18248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5703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76540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4/25/2019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55673029"/>
      </p:ext>
    </p:extLst>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29.xml"/><Relationship Id="rId1" Type="http://schemas.openxmlformats.org/officeDocument/2006/relationships/slideLayout" Target="../slideLayouts/slideLayout2.xml"/><Relationship Id="rId5" Type="http://schemas.openxmlformats.org/officeDocument/2006/relationships/slide" Target="slide25.xml"/><Relationship Id="rId4" Type="http://schemas.openxmlformats.org/officeDocument/2006/relationships/hyperlink" Target="https://www.youtube.com/watch?v=qcEikk6YK1Y"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MVdjupsToA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psych.fullerton.edu/mbirnbaum/psych101/Eliza.htm" TargetMode="External"/><Relationship Id="rId2" Type="http://schemas.openxmlformats.org/officeDocument/2006/relationships/slide" Target="slide26.xml"/><Relationship Id="rId1" Type="http://schemas.openxmlformats.org/officeDocument/2006/relationships/slideLayout" Target="../slideLayouts/slideLayout2.xml"/><Relationship Id="rId4" Type="http://schemas.openxmlformats.org/officeDocument/2006/relationships/hyperlink" Target="https://quickdraw.withgoogle.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faculty.washington.edu/chudler/java/ready.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phdproject.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slide" Target="slide12.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QaoDXYYtgK0"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IGQmdoK_ZfY"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i.kinja-img.com/gawker-media/image/upload/s--d1_TfIT2--/c_fit,fl_progressive,q_80,w_636/18dn0idlxdiujgif.mp4"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apple.com/ios/sir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s://www.amazon.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wanderlustworker.com/how-to-make-money-online-the-definitive-guid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netflix.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hyperlink" Target="http://www.pandora.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https://myactivity.google.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Artificial Intelligence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26803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VS Computer</a:t>
            </a:r>
            <a:br>
              <a:rPr lang="en-US" dirty="0" smtClean="0"/>
            </a:br>
            <a:endParaRPr lang="en-US" dirty="0"/>
          </a:p>
        </p:txBody>
      </p:sp>
      <p:sp>
        <p:nvSpPr>
          <p:cNvPr id="3" name="Content Placeholder 2"/>
          <p:cNvSpPr>
            <a:spLocks noGrp="1"/>
          </p:cNvSpPr>
          <p:nvPr>
            <p:ph idx="1"/>
          </p:nvPr>
        </p:nvSpPr>
        <p:spPr/>
        <p:txBody>
          <a:bodyPr/>
          <a:lstStyle/>
          <a:p>
            <a:r>
              <a:rPr lang="en-US" altLang="en-US" dirty="0"/>
              <a:t>The brain uses chemicals to transmit information; the computer uses electricity. </a:t>
            </a:r>
          </a:p>
          <a:p>
            <a:endParaRPr lang="en-US" dirty="0" smtClean="0"/>
          </a:p>
          <a:p>
            <a:r>
              <a:rPr lang="en-US" altLang="en-US" dirty="0"/>
              <a:t>It is much easier and faster for the brain to learn new things. Yet, the computer can do many complex tasks at the same time ("multitasking") that are difficult for the brain.</a:t>
            </a:r>
            <a:endParaRPr lang="en-US" dirty="0"/>
          </a:p>
        </p:txBody>
      </p:sp>
    </p:spTree>
    <p:extLst>
      <p:ext uri="{BB962C8B-B14F-4D97-AF65-F5344CB8AC3E}">
        <p14:creationId xmlns:p14="http://schemas.microsoft.com/office/powerpoint/2010/main" val="37384748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2" name="Picture 4" descr="Image result for intelligence definiti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95450" y="0"/>
            <a:ext cx="913445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684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Intelligent behavior</a:t>
            </a:r>
            <a:endParaRPr lang="en-US" dirty="0"/>
          </a:p>
        </p:txBody>
      </p:sp>
      <p:sp>
        <p:nvSpPr>
          <p:cNvPr id="3" name="Content Placeholder 2"/>
          <p:cNvSpPr>
            <a:spLocks noGrp="1"/>
          </p:cNvSpPr>
          <p:nvPr>
            <p:ph idx="1"/>
          </p:nvPr>
        </p:nvSpPr>
        <p:spPr/>
        <p:txBody>
          <a:bodyPr/>
          <a:lstStyle/>
          <a:p>
            <a:pPr>
              <a:lnSpc>
                <a:spcPct val="80000"/>
              </a:lnSpc>
            </a:pPr>
            <a:r>
              <a:rPr lang="en-US" dirty="0"/>
              <a:t>Intelligent </a:t>
            </a:r>
            <a:r>
              <a:rPr lang="en-US" dirty="0" smtClean="0"/>
              <a:t>behavior</a:t>
            </a:r>
            <a:endParaRPr lang="en-US" dirty="0"/>
          </a:p>
          <a:p>
            <a:pPr lvl="1">
              <a:lnSpc>
                <a:spcPct val="80000"/>
              </a:lnSpc>
            </a:pPr>
            <a:r>
              <a:rPr lang="en-US" dirty="0"/>
              <a:t>Learn from </a:t>
            </a:r>
            <a:r>
              <a:rPr lang="en-US" dirty="0" smtClean="0"/>
              <a:t>experience  </a:t>
            </a:r>
            <a:endParaRPr lang="en-US" dirty="0"/>
          </a:p>
          <a:p>
            <a:pPr lvl="1">
              <a:lnSpc>
                <a:spcPct val="80000"/>
              </a:lnSpc>
            </a:pPr>
            <a:r>
              <a:rPr lang="en-US" dirty="0"/>
              <a:t>Apply knowledge acquired from </a:t>
            </a:r>
            <a:r>
              <a:rPr lang="en-US" dirty="0" smtClean="0"/>
              <a:t>experience  </a:t>
            </a:r>
            <a:endParaRPr lang="en-US" dirty="0"/>
          </a:p>
          <a:p>
            <a:pPr lvl="1">
              <a:lnSpc>
                <a:spcPct val="80000"/>
              </a:lnSpc>
            </a:pPr>
            <a:r>
              <a:rPr lang="en-US" dirty="0"/>
              <a:t>Handle complex </a:t>
            </a:r>
            <a:r>
              <a:rPr lang="en-US" dirty="0" smtClean="0"/>
              <a:t>situations  </a:t>
            </a:r>
            <a:endParaRPr lang="en-US" dirty="0"/>
          </a:p>
          <a:p>
            <a:pPr lvl="1">
              <a:lnSpc>
                <a:spcPct val="80000"/>
              </a:lnSpc>
            </a:pPr>
            <a:r>
              <a:rPr lang="en-US" dirty="0" smtClean="0"/>
              <a:t>Solve </a:t>
            </a:r>
            <a:r>
              <a:rPr lang="en-US" dirty="0"/>
              <a:t>problems when important information is </a:t>
            </a:r>
            <a:r>
              <a:rPr lang="en-US" dirty="0" smtClean="0"/>
              <a:t>missing  </a:t>
            </a:r>
            <a:r>
              <a:rPr lang="en-US" dirty="0" smtClean="0">
                <a:hlinkClick r:id="rId2" action="ppaction://hlinksldjump"/>
              </a:rPr>
              <a:t>Slide 21</a:t>
            </a:r>
            <a:endParaRPr lang="en-US" dirty="0"/>
          </a:p>
          <a:p>
            <a:pPr lvl="1">
              <a:lnSpc>
                <a:spcPct val="80000"/>
              </a:lnSpc>
            </a:pPr>
            <a:r>
              <a:rPr lang="en-US" dirty="0"/>
              <a:t>Determine what is </a:t>
            </a:r>
            <a:r>
              <a:rPr lang="en-US" dirty="0" smtClean="0"/>
              <a:t>important   </a:t>
            </a:r>
            <a:r>
              <a:rPr lang="en-US" dirty="0" smtClean="0">
                <a:hlinkClick r:id="rId3" action="ppaction://hlinksldjump"/>
              </a:rPr>
              <a:t>Counting Exercise</a:t>
            </a:r>
            <a:endParaRPr lang="en-US" dirty="0"/>
          </a:p>
          <a:p>
            <a:pPr lvl="1">
              <a:lnSpc>
                <a:spcPct val="80000"/>
              </a:lnSpc>
            </a:pPr>
            <a:r>
              <a:rPr lang="en-US" dirty="0"/>
              <a:t>React quickly and correctly to a new </a:t>
            </a:r>
            <a:r>
              <a:rPr lang="en-US" dirty="0" smtClean="0"/>
              <a:t>situation  </a:t>
            </a:r>
            <a:r>
              <a:rPr lang="en-US" dirty="0">
                <a:hlinkClick r:id="rId4"/>
              </a:rPr>
              <a:t>https://</a:t>
            </a:r>
            <a:r>
              <a:rPr lang="en-US" dirty="0" smtClean="0">
                <a:hlinkClick r:id="rId4"/>
              </a:rPr>
              <a:t>www.youtube.com/watch?v=qcEikk6YK1Y</a:t>
            </a:r>
            <a:endParaRPr lang="en-US" dirty="0"/>
          </a:p>
          <a:p>
            <a:pPr lvl="1">
              <a:lnSpc>
                <a:spcPct val="80000"/>
              </a:lnSpc>
            </a:pPr>
            <a:r>
              <a:rPr lang="en-US" dirty="0"/>
              <a:t>Understand visual </a:t>
            </a:r>
            <a:r>
              <a:rPr lang="en-US" dirty="0" smtClean="0"/>
              <a:t>images  </a:t>
            </a:r>
            <a:r>
              <a:rPr lang="en-US" dirty="0" smtClean="0">
                <a:hlinkClick r:id="rId5" action="ppaction://hlinksldjump"/>
              </a:rPr>
              <a:t>Slide 18</a:t>
            </a:r>
            <a:r>
              <a:rPr lang="en-US" dirty="0" smtClean="0"/>
              <a:t> </a:t>
            </a:r>
            <a:endParaRPr lang="en-US" dirty="0"/>
          </a:p>
          <a:p>
            <a:pPr lvl="1">
              <a:lnSpc>
                <a:spcPct val="80000"/>
              </a:lnSpc>
            </a:pPr>
            <a:r>
              <a:rPr lang="en-US" dirty="0"/>
              <a:t>Process and manipulate </a:t>
            </a:r>
            <a:r>
              <a:rPr lang="en-US" dirty="0" smtClean="0"/>
              <a:t>symbols  </a:t>
            </a:r>
            <a:endParaRPr lang="en-US" dirty="0"/>
          </a:p>
          <a:p>
            <a:pPr lvl="1">
              <a:lnSpc>
                <a:spcPct val="80000"/>
              </a:lnSpc>
            </a:pPr>
            <a:r>
              <a:rPr lang="en-US" dirty="0"/>
              <a:t>Be creative and </a:t>
            </a:r>
            <a:r>
              <a:rPr lang="en-US" dirty="0" smtClean="0"/>
              <a:t>imaginative  </a:t>
            </a:r>
            <a:endParaRPr lang="en-US" dirty="0"/>
          </a:p>
          <a:p>
            <a:pPr lvl="1">
              <a:lnSpc>
                <a:spcPct val="80000"/>
              </a:lnSpc>
            </a:pPr>
            <a:r>
              <a:rPr lang="en-US" dirty="0"/>
              <a:t>Use heuristics</a:t>
            </a:r>
          </a:p>
          <a:p>
            <a:endParaRPr lang="en-US" dirty="0"/>
          </a:p>
        </p:txBody>
      </p:sp>
    </p:spTree>
    <p:extLst>
      <p:ext uri="{BB962C8B-B14F-4D97-AF65-F5344CB8AC3E}">
        <p14:creationId xmlns:p14="http://schemas.microsoft.com/office/powerpoint/2010/main" val="2005240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97832"/>
            <a:ext cx="10820400" cy="5955631"/>
          </a:xfrm>
        </p:spPr>
        <p:txBody>
          <a:bodyPr>
            <a:normAutofit fontScale="85000" lnSpcReduction="20000"/>
          </a:bodyPr>
          <a:lstStyle/>
          <a:p>
            <a:pPr marL="0" lvl="0" indent="0" eaLnBrk="0" fontAlgn="base" hangingPunct="0">
              <a:lnSpc>
                <a:spcPct val="100000"/>
              </a:lnSpc>
              <a:spcBef>
                <a:spcPct val="0"/>
              </a:spcBef>
              <a:spcAft>
                <a:spcPct val="0"/>
              </a:spcAft>
              <a:buNone/>
            </a:pPr>
            <a:r>
              <a:rPr lang="en-US" altLang="en-US" sz="2400" b="1" dirty="0" smtClean="0">
                <a:latin typeface="Arial" panose="020B0604020202020204" pitchFamily="34" charset="0"/>
                <a:cs typeface="Arial" panose="020B0604020202020204" pitchFamily="34" charset="0"/>
              </a:rPr>
              <a:t>TYPES OF LEARNING</a:t>
            </a:r>
            <a:br>
              <a:rPr lang="en-US" altLang="en-US" sz="2400" b="1" dirty="0" smtClean="0">
                <a:latin typeface="Arial" panose="020B0604020202020204" pitchFamily="34" charset="0"/>
                <a:cs typeface="Arial" panose="020B0604020202020204" pitchFamily="34" charset="0"/>
              </a:rPr>
            </a:br>
            <a:r>
              <a:rPr lang="en-US" altLang="en-US" sz="2400" b="1" dirty="0" smtClean="0">
                <a:latin typeface="Arial" panose="020B0604020202020204" pitchFamily="34" charset="0"/>
                <a:cs typeface="Arial" panose="020B0604020202020204" pitchFamily="34" charset="0"/>
              </a:rPr>
              <a:t/>
            </a:r>
            <a:br>
              <a:rPr lang="en-US" altLang="en-US" sz="2400" b="1" dirty="0" smtClean="0">
                <a:latin typeface="Arial" panose="020B0604020202020204" pitchFamily="34" charset="0"/>
                <a:cs typeface="Arial" panose="020B0604020202020204" pitchFamily="34" charset="0"/>
              </a:rPr>
            </a:br>
            <a:r>
              <a:rPr lang="en-US" altLang="en-US" sz="2400" b="1" dirty="0" smtClean="0">
                <a:latin typeface="Arial" panose="020B0604020202020204" pitchFamily="34" charset="0"/>
                <a:cs typeface="Arial" panose="020B0604020202020204" pitchFamily="34" charset="0"/>
              </a:rPr>
              <a:t>C</a:t>
            </a:r>
            <a:r>
              <a:rPr lang="en-US" altLang="en-US" sz="2400" b="1" dirty="0" smtClean="0" bmk="">
                <a:latin typeface="Arial" panose="020B0604020202020204" pitchFamily="34" charset="0"/>
                <a:cs typeface="Arial" panose="020B0604020202020204" pitchFamily="34" charset="0"/>
              </a:rPr>
              <a:t>onstructivism</a:t>
            </a:r>
            <a:r>
              <a:rPr lang="en-US" altLang="en-US" sz="2400" dirty="0" bmk="">
                <a:latin typeface="Arial" panose="020B0604020202020204" pitchFamily="34" charset="0"/>
                <a:cs typeface="Arial" panose="020B0604020202020204" pitchFamily="34" charset="0"/>
              </a:rPr>
              <a:t>  is a philosophy of learning founded on the premise that, by reflecting on our experiences, we construct our own understanding of the world we live in. Each of us generates our own "rules" and "mental models," which we use to make sense of our experiences. Learning, therefore, is simply the process of adjusting our mental models to accommodate new experiences.</a:t>
            </a:r>
            <a:endParaRPr lang="en-US" altLang="en-US" sz="2400" dirty="0" bmk=""/>
          </a:p>
          <a:p>
            <a:pPr marL="0" lvl="0" indent="0" eaLnBrk="0" fontAlgn="base" hangingPunct="0">
              <a:lnSpc>
                <a:spcPct val="100000"/>
              </a:lnSpc>
              <a:spcBef>
                <a:spcPct val="0"/>
              </a:spcBef>
              <a:spcAft>
                <a:spcPct val="0"/>
              </a:spcAft>
              <a:buNone/>
            </a:pPr>
            <a:r>
              <a:rPr lang="en-US" altLang="en-US" sz="2400" b="1" dirty="0" bmk="">
                <a:latin typeface="Arial" panose="020B0604020202020204" pitchFamily="34" charset="0"/>
                <a:cs typeface="Arial" panose="020B0604020202020204" pitchFamily="34" charset="0"/>
              </a:rPr>
              <a:t>The guiding principles of Constructivism:</a:t>
            </a:r>
            <a:endParaRPr lang="en-US" altLang="en-US" sz="2400" dirty="0" bmk=""/>
          </a:p>
          <a:p>
            <a:pPr marL="0" lvl="0" indent="0" eaLnBrk="0" fontAlgn="base" hangingPunct="0">
              <a:lnSpc>
                <a:spcPct val="100000"/>
              </a:lnSpc>
              <a:spcBef>
                <a:spcPct val="0"/>
              </a:spcBef>
              <a:spcAft>
                <a:spcPct val="0"/>
              </a:spcAft>
              <a:buFontTx/>
              <a:buChar char="•"/>
            </a:pPr>
            <a:r>
              <a:rPr lang="en-US" altLang="en-US" sz="2400" dirty="0" bmk="">
                <a:latin typeface="Arial" panose="020B0604020202020204" pitchFamily="34" charset="0"/>
                <a:cs typeface="Arial" panose="020B0604020202020204" pitchFamily="34" charset="0"/>
              </a:rPr>
              <a:t>Learning is a search for meaning. Therefore, learning must start with the issues around which students are actively trying to construct meaning. </a:t>
            </a:r>
            <a:br>
              <a:rPr lang="en-US" altLang="en-US" sz="2400" dirty="0" bmk="">
                <a:latin typeface="Arial" panose="020B0604020202020204" pitchFamily="34" charset="0"/>
                <a:cs typeface="Arial" panose="020B0604020202020204" pitchFamily="34" charset="0"/>
              </a:rPr>
            </a:br>
            <a:r>
              <a:rPr lang="en-US" altLang="en-US" sz="2400" dirty="0" bmk="">
                <a:latin typeface="Arial" panose="020B0604020202020204" pitchFamily="34" charset="0"/>
                <a:cs typeface="Arial" panose="020B0604020202020204" pitchFamily="34" charset="0"/>
              </a:rPr>
              <a:t> </a:t>
            </a:r>
          </a:p>
          <a:p>
            <a:pPr marL="0" lvl="0" indent="0" eaLnBrk="0" fontAlgn="base" hangingPunct="0">
              <a:lnSpc>
                <a:spcPct val="100000"/>
              </a:lnSpc>
              <a:spcBef>
                <a:spcPct val="0"/>
              </a:spcBef>
              <a:spcAft>
                <a:spcPct val="0"/>
              </a:spcAft>
              <a:buFontTx/>
              <a:buChar char="•"/>
            </a:pPr>
            <a:r>
              <a:rPr lang="en-US" altLang="en-US" sz="2400" dirty="0" bmk="">
                <a:latin typeface="Arial" panose="020B0604020202020204" pitchFamily="34" charset="0"/>
                <a:cs typeface="Arial" panose="020B0604020202020204" pitchFamily="34" charset="0"/>
              </a:rPr>
              <a:t>Meaning requires understanding wholes as well as parts. And parts must be understood in the context of wholes. Therefore, the learning process focuses on primary concepts, not isolated facts. </a:t>
            </a:r>
            <a:br>
              <a:rPr lang="en-US" altLang="en-US" sz="2400" dirty="0" bmk="">
                <a:latin typeface="Arial" panose="020B0604020202020204" pitchFamily="34" charset="0"/>
                <a:cs typeface="Arial" panose="020B0604020202020204" pitchFamily="34" charset="0"/>
              </a:rPr>
            </a:br>
            <a:r>
              <a:rPr lang="en-US" altLang="en-US" sz="2400" dirty="0" bmk="">
                <a:latin typeface="Arial" panose="020B0604020202020204" pitchFamily="34" charset="0"/>
                <a:cs typeface="Arial" panose="020B0604020202020204" pitchFamily="34" charset="0"/>
              </a:rPr>
              <a:t> </a:t>
            </a:r>
          </a:p>
          <a:p>
            <a:pPr marL="0" lvl="0" indent="0" eaLnBrk="0" fontAlgn="base" hangingPunct="0">
              <a:lnSpc>
                <a:spcPct val="100000"/>
              </a:lnSpc>
              <a:spcBef>
                <a:spcPct val="0"/>
              </a:spcBef>
              <a:spcAft>
                <a:spcPct val="0"/>
              </a:spcAft>
              <a:buFontTx/>
              <a:buChar char="•"/>
            </a:pPr>
            <a:r>
              <a:rPr lang="en-US" altLang="en-US" sz="2400" dirty="0" bmk="">
                <a:latin typeface="Arial" panose="020B0604020202020204" pitchFamily="34" charset="0"/>
                <a:cs typeface="Arial" panose="020B0604020202020204" pitchFamily="34" charset="0"/>
              </a:rPr>
              <a:t>In order to teach well, we must understand the mental models that students use to perceive the world and the assumptions they make to support those models. </a:t>
            </a:r>
            <a:br>
              <a:rPr lang="en-US" altLang="en-US" sz="2400" dirty="0" bmk="">
                <a:latin typeface="Arial" panose="020B0604020202020204" pitchFamily="34" charset="0"/>
                <a:cs typeface="Arial" panose="020B0604020202020204" pitchFamily="34" charset="0"/>
              </a:rPr>
            </a:br>
            <a:r>
              <a:rPr lang="en-US" altLang="en-US" sz="2400" dirty="0" bmk="">
                <a:latin typeface="Arial" panose="020B0604020202020204" pitchFamily="34" charset="0"/>
                <a:cs typeface="Arial" panose="020B0604020202020204" pitchFamily="34" charset="0"/>
              </a:rPr>
              <a:t> </a:t>
            </a:r>
          </a:p>
          <a:p>
            <a:pPr marL="0" lvl="0" indent="0" eaLnBrk="0" fontAlgn="base" hangingPunct="0">
              <a:lnSpc>
                <a:spcPct val="100000"/>
              </a:lnSpc>
              <a:spcBef>
                <a:spcPct val="0"/>
              </a:spcBef>
              <a:spcAft>
                <a:spcPct val="0"/>
              </a:spcAft>
              <a:buFontTx/>
              <a:buChar char="•"/>
            </a:pPr>
            <a:r>
              <a:rPr lang="en-US" altLang="en-US" sz="2400" dirty="0" bmk="">
                <a:latin typeface="Arial" panose="020B0604020202020204" pitchFamily="34" charset="0"/>
                <a:cs typeface="Arial" panose="020B0604020202020204" pitchFamily="34" charset="0"/>
              </a:rPr>
              <a:t>The purpose of learning is for an individual to construct his or her own meaning, not just memorize the "right" answers and regurgitate someone else's meaning. Since education is inherently interdisciplinary, the only valuable way to measure learning is to make assessment part of the learning process, ensuring it provides students with information on the quality of their learning.</a:t>
            </a:r>
            <a:endParaRPr lang="en-US" altLang="en-US" sz="2400" dirty="0">
              <a:latin typeface="Arial" panose="020B0604020202020204" pitchFamily="34" charset="0"/>
              <a:cs typeface="Arial" panose="020B0604020202020204" pitchFamily="34" charset="0"/>
            </a:endParaRPr>
          </a:p>
          <a:p>
            <a:pPr marL="0" lvl="0" indent="0" eaLnBrk="0" fontAlgn="base" hangingPunct="0">
              <a:lnSpc>
                <a:spcPct val="100000"/>
              </a:lnSpc>
              <a:spcBef>
                <a:spcPct val="0"/>
              </a:spcBef>
              <a:spcAft>
                <a:spcPct val="0"/>
              </a:spcAft>
              <a:buNone/>
            </a:pPr>
            <a:endParaRPr lang="en-US" altLang="en-US" sz="2400" dirty="0">
              <a:latin typeface="Arial" panose="020B0604020202020204" pitchFamily="34" charset="0"/>
            </a:endParaRPr>
          </a:p>
          <a:p>
            <a:endParaRPr lang="en-US" dirty="0"/>
          </a:p>
        </p:txBody>
      </p:sp>
    </p:spTree>
    <p:extLst>
      <p:ext uri="{BB962C8B-B14F-4D97-AF65-F5344CB8AC3E}">
        <p14:creationId xmlns:p14="http://schemas.microsoft.com/office/powerpoint/2010/main" val="22433060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3048000" y="1197620"/>
            <a:ext cx="6096000" cy="4462760"/>
          </a:xfrm>
          <a:prstGeom prst="rect">
            <a:avLst/>
          </a:prstGeom>
        </p:spPr>
        <p:txBody>
          <a:bodyPr>
            <a:spAutoFit/>
          </a:bodyPr>
          <a:lstStyle/>
          <a:p>
            <a:r>
              <a:rPr lang="en-US" sz="3200" dirty="0">
                <a:latin typeface="Book Antiqua" panose="02040602050305030304" pitchFamily="18" charset="0"/>
              </a:rPr>
              <a:t>Right Brain vs. Left Brain</a:t>
            </a:r>
            <a:r>
              <a:rPr lang="en-US" dirty="0">
                <a:latin typeface="Book Antiqua" panose="02040602050305030304" pitchFamily="18" charset="0"/>
              </a:rPr>
              <a:t/>
            </a:r>
            <a:br>
              <a:rPr lang="en-US" dirty="0">
                <a:latin typeface="Book Antiqua" panose="02040602050305030304" pitchFamily="18" charset="0"/>
              </a:rPr>
            </a:br>
            <a:r>
              <a:rPr lang="en-US" dirty="0">
                <a:latin typeface="Book Antiqua" panose="02040602050305030304" pitchFamily="18" charset="0"/>
              </a:rPr>
              <a:t/>
            </a:r>
            <a:br>
              <a:rPr lang="en-US" dirty="0">
                <a:latin typeface="Book Antiqua" panose="02040602050305030304" pitchFamily="18" charset="0"/>
              </a:rPr>
            </a:br>
            <a:r>
              <a:rPr lang="en-US" b="1" dirty="0">
                <a:latin typeface="Book Antiqua" panose="02040602050305030304" pitchFamily="18" charset="0"/>
              </a:rPr>
              <a:t>Definition</a:t>
            </a:r>
            <a:r>
              <a:rPr lang="en-US" dirty="0">
                <a:latin typeface="Book Antiqua" panose="02040602050305030304" pitchFamily="18" charset="0"/>
              </a:rPr>
              <a:t/>
            </a:r>
            <a:br>
              <a:rPr lang="en-US" dirty="0">
                <a:latin typeface="Book Antiqua" panose="02040602050305030304" pitchFamily="18" charset="0"/>
              </a:rPr>
            </a:br>
            <a:r>
              <a:rPr lang="en-US" dirty="0">
                <a:latin typeface="Book Antiqua" panose="02040602050305030304" pitchFamily="18" charset="0"/>
              </a:rPr>
              <a:t/>
            </a:r>
            <a:br>
              <a:rPr lang="en-US" dirty="0">
                <a:latin typeface="Book Antiqua" panose="02040602050305030304" pitchFamily="18" charset="0"/>
              </a:rPr>
            </a:br>
            <a:r>
              <a:rPr lang="en-US" dirty="0">
                <a:latin typeface="Book Antiqua" panose="02040602050305030304" pitchFamily="18" charset="0"/>
              </a:rPr>
              <a:t>This theory of the structure and functions of the mind suggests that the two different sides of the brain control two different “modes” of thinking. It also suggests that each of us prefers one mode over the other.</a:t>
            </a:r>
            <a:br>
              <a:rPr lang="en-US" dirty="0">
                <a:latin typeface="Book Antiqua" panose="02040602050305030304" pitchFamily="18" charset="0"/>
              </a:rPr>
            </a:br>
            <a:r>
              <a:rPr lang="en-US" dirty="0">
                <a:latin typeface="Book Antiqua" panose="02040602050305030304" pitchFamily="18" charset="0"/>
              </a:rPr>
              <a:t/>
            </a:r>
            <a:br>
              <a:rPr lang="en-US" dirty="0">
                <a:latin typeface="Book Antiqua" panose="02040602050305030304" pitchFamily="18" charset="0"/>
              </a:rPr>
            </a:br>
            <a:r>
              <a:rPr lang="en-US" b="1" dirty="0">
                <a:latin typeface="Book Antiqua" panose="02040602050305030304" pitchFamily="18" charset="0"/>
              </a:rPr>
              <a:t>Discussion</a:t>
            </a:r>
            <a:r>
              <a:rPr lang="en-US" dirty="0">
                <a:latin typeface="Book Antiqua" panose="02040602050305030304" pitchFamily="18" charset="0"/>
              </a:rPr>
              <a:t/>
            </a:r>
            <a:br>
              <a:rPr lang="en-US" dirty="0">
                <a:latin typeface="Book Antiqua" panose="02040602050305030304" pitchFamily="18" charset="0"/>
              </a:rPr>
            </a:br>
            <a:r>
              <a:rPr lang="en-US" dirty="0">
                <a:latin typeface="Book Antiqua" panose="02040602050305030304" pitchFamily="18" charset="0"/>
              </a:rPr>
              <a:t/>
            </a:r>
            <a:br>
              <a:rPr lang="en-US" dirty="0">
                <a:latin typeface="Book Antiqua" panose="02040602050305030304" pitchFamily="18" charset="0"/>
              </a:rPr>
            </a:br>
            <a:r>
              <a:rPr lang="en-US" dirty="0">
                <a:latin typeface="Book Antiqua" panose="02040602050305030304" pitchFamily="18" charset="0"/>
              </a:rPr>
              <a:t>Experimentation has shown that the two different sides, or hemispheres, of the brain are responsible for different manners of thinking. The following table illustrates the differences between left-brain and right-brain thinking</a:t>
            </a:r>
            <a:r>
              <a:rPr lang="en-US" dirty="0">
                <a:solidFill>
                  <a:srgbClr val="000000"/>
                </a:solidFill>
                <a:latin typeface="Book Antiqua" panose="02040602050305030304" pitchFamily="18" charset="0"/>
              </a:rPr>
              <a:t>:</a:t>
            </a:r>
            <a:endParaRPr lang="en-US" dirty="0"/>
          </a:p>
        </p:txBody>
      </p:sp>
    </p:spTree>
    <p:extLst>
      <p:ext uri="{BB962C8B-B14F-4D97-AF65-F5344CB8AC3E}">
        <p14:creationId xmlns:p14="http://schemas.microsoft.com/office/powerpoint/2010/main" val="3010218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 Brain or left?  </a:t>
            </a:r>
            <a:br>
              <a:rPr lang="en-US" dirty="0" smtClean="0"/>
            </a:br>
            <a:endParaRPr lang="en-US" dirty="0"/>
          </a:p>
        </p:txBody>
      </p:sp>
      <p:sp>
        <p:nvSpPr>
          <p:cNvPr id="3" name="Content Placeholder 2"/>
          <p:cNvSpPr>
            <a:spLocks noGrp="1"/>
          </p:cNvSpPr>
          <p:nvPr>
            <p:ph idx="1"/>
          </p:nvPr>
        </p:nvSpPr>
        <p:spPr/>
        <p:txBody>
          <a:bodyPr/>
          <a:lstStyle/>
          <a:p>
            <a:endParaRPr lang="en-US" dirty="0" smtClean="0">
              <a:hlinkClick r:id="rId2"/>
            </a:endParaRPr>
          </a:p>
          <a:p>
            <a:endParaRPr lang="en-US" dirty="0">
              <a:hlinkClick r:id="rId2"/>
            </a:endParaRPr>
          </a:p>
          <a:p>
            <a:endParaRPr lang="en-US" dirty="0" smtClean="0">
              <a:hlinkClick r:id="rId2"/>
            </a:endParaRPr>
          </a:p>
          <a:p>
            <a:endParaRPr lang="en-US" dirty="0">
              <a:hlinkClick r:id="rId2"/>
            </a:endParaRPr>
          </a:p>
          <a:p>
            <a:r>
              <a:rPr lang="en-US" dirty="0" smtClean="0">
                <a:hlinkClick r:id="rId2"/>
              </a:rPr>
              <a:t>https</a:t>
            </a:r>
            <a:r>
              <a:rPr lang="en-US" dirty="0">
                <a:hlinkClick r:id="rId2"/>
              </a:rPr>
              <a:t>://</a:t>
            </a:r>
            <a:r>
              <a:rPr lang="en-US" dirty="0" smtClean="0">
                <a:hlinkClick r:id="rId2"/>
              </a:rPr>
              <a:t>www.youtube.com/watch?v=MVdjupsToAE</a:t>
            </a:r>
            <a:endParaRPr lang="en-US" dirty="0" smtClean="0"/>
          </a:p>
          <a:p>
            <a:endParaRPr lang="en-US" dirty="0"/>
          </a:p>
        </p:txBody>
      </p:sp>
    </p:spTree>
    <p:extLst>
      <p:ext uri="{BB962C8B-B14F-4D97-AF65-F5344CB8AC3E}">
        <p14:creationId xmlns:p14="http://schemas.microsoft.com/office/powerpoint/2010/main" val="29489473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81263"/>
            <a:ext cx="10820400" cy="6124074"/>
          </a:xfrm>
        </p:spPr>
        <p:txBody>
          <a:bodyPr>
            <a:normAutofit fontScale="85000" lnSpcReduction="20000"/>
          </a:bodyPr>
          <a:lstStyle/>
          <a:p>
            <a:pPr>
              <a:buFont typeface="Wingdings" panose="05000000000000000000" pitchFamily="2" charset="2"/>
              <a:buNone/>
            </a:pPr>
            <a:r>
              <a:rPr lang="en-US" altLang="en-US" sz="2400" dirty="0"/>
              <a:t>The branch of computer science concerned with making computers</a:t>
            </a:r>
          </a:p>
          <a:p>
            <a:pPr>
              <a:buFont typeface="Wingdings" panose="05000000000000000000" pitchFamily="2" charset="2"/>
              <a:buNone/>
            </a:pPr>
            <a:r>
              <a:rPr lang="en-US" altLang="en-US" sz="2400" dirty="0"/>
              <a:t> behave like humans. The term was coined in 1956 by John McCarthy</a:t>
            </a:r>
          </a:p>
          <a:p>
            <a:pPr>
              <a:buFont typeface="Wingdings" panose="05000000000000000000" pitchFamily="2" charset="2"/>
              <a:buNone/>
            </a:pPr>
            <a:r>
              <a:rPr lang="en-US" altLang="en-US" sz="2400" dirty="0"/>
              <a:t> at the Massachusetts Institute of Technology. Artificial intelligence</a:t>
            </a:r>
          </a:p>
          <a:p>
            <a:pPr>
              <a:buFont typeface="Wingdings" panose="05000000000000000000" pitchFamily="2" charset="2"/>
              <a:buNone/>
            </a:pPr>
            <a:r>
              <a:rPr lang="en-US" altLang="en-US" sz="2400" dirty="0"/>
              <a:t> includes </a:t>
            </a:r>
          </a:p>
          <a:p>
            <a:pPr lvl="1"/>
            <a:r>
              <a:rPr lang="en-US" altLang="en-US" dirty="0"/>
              <a:t>     </a:t>
            </a:r>
            <a:r>
              <a:rPr lang="en-US" altLang="en-US" u="sng" dirty="0"/>
              <a:t>games playing</a:t>
            </a:r>
            <a:r>
              <a:rPr lang="en-US" altLang="en-US" dirty="0"/>
              <a:t>: programming computers to play games such as </a:t>
            </a:r>
            <a:br>
              <a:rPr lang="en-US" altLang="en-US" dirty="0"/>
            </a:br>
            <a:r>
              <a:rPr lang="en-US" altLang="en-US" dirty="0"/>
              <a:t>     chess and checkers </a:t>
            </a:r>
          </a:p>
          <a:p>
            <a:pPr lvl="1"/>
            <a:r>
              <a:rPr lang="en-US" altLang="en-US" dirty="0"/>
              <a:t>     </a:t>
            </a:r>
            <a:r>
              <a:rPr lang="en-US" altLang="en-US" u="sng" dirty="0"/>
              <a:t>expert systems</a:t>
            </a:r>
            <a:r>
              <a:rPr lang="en-US" altLang="en-US" dirty="0"/>
              <a:t> : programming computers to make decisions in real-life</a:t>
            </a:r>
            <a:br>
              <a:rPr lang="en-US" altLang="en-US" dirty="0"/>
            </a:br>
            <a:r>
              <a:rPr lang="en-US" altLang="en-US" dirty="0"/>
              <a:t>     situations (for example, some expert systems help doctors diagnose</a:t>
            </a:r>
            <a:br>
              <a:rPr lang="en-US" altLang="en-US" dirty="0"/>
            </a:br>
            <a:r>
              <a:rPr lang="en-US" altLang="en-US" dirty="0"/>
              <a:t>     diseases based on symptoms) </a:t>
            </a:r>
          </a:p>
          <a:p>
            <a:pPr lvl="1"/>
            <a:r>
              <a:rPr lang="en-US" altLang="en-US" dirty="0"/>
              <a:t>     </a:t>
            </a:r>
            <a:r>
              <a:rPr lang="en-US" altLang="en-US" u="sng" dirty="0"/>
              <a:t>natural language</a:t>
            </a:r>
            <a:r>
              <a:rPr lang="en-US" altLang="en-US" dirty="0"/>
              <a:t> : programming computers to understand natural </a:t>
            </a:r>
            <a:br>
              <a:rPr lang="en-US" altLang="en-US" dirty="0"/>
            </a:br>
            <a:r>
              <a:rPr lang="en-US" altLang="en-US" dirty="0"/>
              <a:t>     human languages </a:t>
            </a:r>
            <a:endParaRPr lang="en-US" altLang="en-US" dirty="0" smtClean="0"/>
          </a:p>
          <a:p>
            <a:pPr lvl="1"/>
            <a:r>
              <a:rPr lang="en-US" altLang="en-US" dirty="0" smtClean="0"/>
              <a:t>     </a:t>
            </a:r>
            <a:r>
              <a:rPr lang="en-US" altLang="en-US" u="sng" dirty="0"/>
              <a:t>neural networks</a:t>
            </a:r>
            <a:r>
              <a:rPr lang="en-US" altLang="en-US" dirty="0"/>
              <a:t> : Systems that simulate intelligence by attempting </a:t>
            </a:r>
            <a:br>
              <a:rPr lang="en-US" altLang="en-US" dirty="0"/>
            </a:br>
            <a:r>
              <a:rPr lang="en-US" altLang="en-US" dirty="0"/>
              <a:t>     to reproduce the types of physical connections that occur in animal </a:t>
            </a:r>
            <a:br>
              <a:rPr lang="en-US" altLang="en-US" dirty="0"/>
            </a:br>
            <a:r>
              <a:rPr lang="en-US" altLang="en-US" dirty="0"/>
              <a:t>     brains </a:t>
            </a:r>
          </a:p>
          <a:p>
            <a:pPr lvl="1"/>
            <a:r>
              <a:rPr lang="en-US" altLang="en-US" dirty="0"/>
              <a:t>     </a:t>
            </a:r>
            <a:r>
              <a:rPr lang="en-US" altLang="en-US" u="sng" dirty="0"/>
              <a:t>robotics</a:t>
            </a:r>
            <a:r>
              <a:rPr lang="en-US" altLang="en-US" dirty="0"/>
              <a:t> : programming computers to see and hear and react to </a:t>
            </a:r>
            <a:br>
              <a:rPr lang="en-US" altLang="en-US" dirty="0"/>
            </a:br>
            <a:r>
              <a:rPr lang="en-US" altLang="en-US" dirty="0"/>
              <a:t>     other sensory stimuli </a:t>
            </a:r>
          </a:p>
          <a:p>
            <a:pPr>
              <a:buNone/>
            </a:pPr>
            <a:endParaRPr lang="en-US" altLang="en-US" sz="2400" dirty="0"/>
          </a:p>
          <a:p>
            <a:pPr>
              <a:buNone/>
            </a:pPr>
            <a:r>
              <a:rPr lang="en-US" altLang="en-US" sz="2400" dirty="0"/>
              <a:t> Currently, no computers exhibit full artificial intelligence (that is, are</a:t>
            </a:r>
          </a:p>
          <a:p>
            <a:pPr>
              <a:buNone/>
            </a:pPr>
            <a:r>
              <a:rPr lang="en-US" altLang="en-US" sz="2400" dirty="0"/>
              <a:t> able to simulate human behavior). The greatest advances have</a:t>
            </a:r>
          </a:p>
          <a:p>
            <a:pPr>
              <a:buNone/>
            </a:pPr>
            <a:r>
              <a:rPr lang="en-US" altLang="en-US" sz="2400" dirty="0"/>
              <a:t> occurred in the field of games playing. The best computer chess</a:t>
            </a:r>
          </a:p>
          <a:p>
            <a:pPr>
              <a:buNone/>
            </a:pPr>
            <a:r>
              <a:rPr lang="en-US" altLang="en-US" sz="2400" dirty="0"/>
              <a:t> programs are now capable of beating humans. In May, 1997, an IBM</a:t>
            </a:r>
          </a:p>
          <a:p>
            <a:pPr>
              <a:buNone/>
            </a:pPr>
            <a:r>
              <a:rPr lang="en-US" altLang="en-US" sz="2400" dirty="0"/>
              <a:t> super-computer called Deep Blue defeated world chess champion</a:t>
            </a:r>
            <a:endParaRPr lang="en-US" altLang="en-US" dirty="0"/>
          </a:p>
          <a:p>
            <a:endParaRPr lang="en-US" dirty="0"/>
          </a:p>
        </p:txBody>
      </p:sp>
    </p:spTree>
    <p:extLst>
      <p:ext uri="{BB962C8B-B14F-4D97-AF65-F5344CB8AC3E}">
        <p14:creationId xmlns:p14="http://schemas.microsoft.com/office/powerpoint/2010/main" val="31568624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19726"/>
            <a:ext cx="10820400" cy="4798959"/>
          </a:xfrm>
        </p:spPr>
        <p:txBody>
          <a:bodyPr>
            <a:normAutofit/>
          </a:bodyPr>
          <a:lstStyle/>
          <a:p>
            <a:pPr lvl="1"/>
            <a:r>
              <a:rPr lang="en-US" altLang="en-US" dirty="0" smtClean="0"/>
              <a:t>TYPES OF SYSTEMS</a:t>
            </a:r>
            <a:br>
              <a:rPr lang="en-US" altLang="en-US" dirty="0" smtClean="0"/>
            </a:br>
            <a:endParaRPr lang="en-US" altLang="en-US" dirty="0"/>
          </a:p>
          <a:p>
            <a:pPr lvl="1"/>
            <a:r>
              <a:rPr lang="en-US" altLang="en-US" dirty="0"/>
              <a:t>Perceptive system</a:t>
            </a:r>
          </a:p>
          <a:p>
            <a:pPr lvl="2"/>
            <a:r>
              <a:rPr lang="en-US" altLang="en-US" dirty="0"/>
              <a:t>A system that approximates the way a human sees, hears, and feels objects</a:t>
            </a:r>
          </a:p>
          <a:p>
            <a:pPr lvl="1"/>
            <a:r>
              <a:rPr lang="en-US" altLang="en-US" dirty="0"/>
              <a:t>Vision system</a:t>
            </a:r>
          </a:p>
          <a:p>
            <a:pPr lvl="2"/>
            <a:r>
              <a:rPr lang="en-US" altLang="en-US" dirty="0"/>
              <a:t>Capture, store, and manipulate visual images and pictures</a:t>
            </a:r>
          </a:p>
          <a:p>
            <a:pPr lvl="1"/>
            <a:r>
              <a:rPr lang="en-US" altLang="en-US" dirty="0"/>
              <a:t>Robotics</a:t>
            </a:r>
          </a:p>
          <a:p>
            <a:pPr lvl="2"/>
            <a:r>
              <a:rPr lang="en-US" altLang="en-US" dirty="0"/>
              <a:t>Mechanical and computer devices that perform tedious tasks with high precision</a:t>
            </a:r>
          </a:p>
          <a:p>
            <a:pPr lvl="1"/>
            <a:r>
              <a:rPr lang="en-US" altLang="en-US" dirty="0"/>
              <a:t>Expert system</a:t>
            </a:r>
          </a:p>
          <a:p>
            <a:pPr lvl="2"/>
            <a:r>
              <a:rPr lang="en-US" altLang="en-US" dirty="0"/>
              <a:t>Stores knowledge and makes inferences</a:t>
            </a:r>
          </a:p>
          <a:p>
            <a:endParaRPr lang="en-US" dirty="0"/>
          </a:p>
        </p:txBody>
      </p:sp>
    </p:spTree>
    <p:extLst>
      <p:ext uri="{BB962C8B-B14F-4D97-AF65-F5344CB8AC3E}">
        <p14:creationId xmlns:p14="http://schemas.microsoft.com/office/powerpoint/2010/main" val="16256730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Branches of AI</a:t>
            </a:r>
            <a:endParaRPr lang="en-US" dirty="0"/>
          </a:p>
        </p:txBody>
      </p:sp>
      <p:sp>
        <p:nvSpPr>
          <p:cNvPr id="3" name="Content Placeholder 2"/>
          <p:cNvSpPr>
            <a:spLocks noGrp="1"/>
          </p:cNvSpPr>
          <p:nvPr>
            <p:ph idx="1"/>
          </p:nvPr>
        </p:nvSpPr>
        <p:spPr/>
        <p:txBody>
          <a:bodyPr>
            <a:normAutofit/>
          </a:bodyPr>
          <a:lstStyle/>
          <a:p>
            <a:pPr lvl="1"/>
            <a:r>
              <a:rPr lang="en-US" altLang="en-US" dirty="0"/>
              <a:t>Learning system</a:t>
            </a:r>
          </a:p>
          <a:p>
            <a:pPr lvl="2"/>
            <a:r>
              <a:rPr lang="en-US" altLang="en-US" dirty="0"/>
              <a:t>Computer changes how it functions or reacts to situations based on </a:t>
            </a:r>
            <a:r>
              <a:rPr lang="en-US" altLang="en-US" dirty="0" smtClean="0"/>
              <a:t>feedback</a:t>
            </a:r>
            <a:endParaRPr lang="en-US" altLang="en-US" dirty="0"/>
          </a:p>
          <a:p>
            <a:pPr lvl="2"/>
            <a:r>
              <a:rPr lang="en-US" altLang="en-US" dirty="0" smtClean="0">
                <a:hlinkClick r:id="rId2" action="ppaction://hlinksldjump"/>
              </a:rPr>
              <a:t>Slide 19</a:t>
            </a:r>
            <a:endParaRPr lang="en-US" altLang="en-US" dirty="0" smtClean="0"/>
          </a:p>
          <a:p>
            <a:pPr lvl="2"/>
            <a:endParaRPr lang="en-US" altLang="en-US" dirty="0"/>
          </a:p>
          <a:p>
            <a:pPr lvl="1"/>
            <a:r>
              <a:rPr lang="en-US" altLang="en-US" dirty="0"/>
              <a:t>Natural language processing</a:t>
            </a:r>
          </a:p>
          <a:p>
            <a:pPr lvl="2"/>
            <a:r>
              <a:rPr lang="en-US" altLang="en-US" dirty="0"/>
              <a:t>Computers understand and react to statements and commands made in a “natural” language, such as English      </a:t>
            </a:r>
            <a:r>
              <a:rPr lang="en-US" altLang="en-US" dirty="0">
                <a:hlinkClick r:id="rId3"/>
              </a:rPr>
              <a:t>http://</a:t>
            </a:r>
            <a:r>
              <a:rPr lang="en-US" altLang="en-US" dirty="0" smtClean="0">
                <a:hlinkClick r:id="rId3"/>
              </a:rPr>
              <a:t>psych.fullerton.edu/mbirnbaum/psych101/Eliza.htm</a:t>
            </a:r>
            <a:endParaRPr lang="en-US" altLang="en-US" dirty="0" smtClean="0"/>
          </a:p>
          <a:p>
            <a:pPr marL="914400" lvl="2" indent="0">
              <a:buNone/>
            </a:pPr>
            <a:endParaRPr lang="en-US" altLang="en-US" dirty="0"/>
          </a:p>
          <a:p>
            <a:pPr lvl="1"/>
            <a:r>
              <a:rPr lang="en-US" altLang="en-US" dirty="0"/>
              <a:t>Neural network</a:t>
            </a:r>
          </a:p>
          <a:p>
            <a:pPr lvl="2"/>
            <a:r>
              <a:rPr lang="en-US" altLang="en-US" dirty="0"/>
              <a:t>Computer system that can act like or simulate the functioning of the human </a:t>
            </a:r>
            <a:r>
              <a:rPr lang="en-US" altLang="en-US" dirty="0" smtClean="0"/>
              <a:t>brain</a:t>
            </a:r>
          </a:p>
          <a:p>
            <a:pPr lvl="2"/>
            <a:r>
              <a:rPr lang="en-US" altLang="en-US" dirty="0" smtClean="0">
                <a:hlinkClick r:id="rId4"/>
              </a:rPr>
              <a:t>https://quickdraw.withgoogle.com/</a:t>
            </a:r>
            <a:endParaRPr lang="en-US" altLang="en-US" dirty="0"/>
          </a:p>
          <a:p>
            <a:endParaRPr lang="en-US" dirty="0"/>
          </a:p>
        </p:txBody>
      </p:sp>
    </p:spTree>
    <p:extLst>
      <p:ext uri="{BB962C8B-B14F-4D97-AF65-F5344CB8AC3E}">
        <p14:creationId xmlns:p14="http://schemas.microsoft.com/office/powerpoint/2010/main" val="35317253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Languages</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itchFamily="2" charset="2"/>
              <a:buNone/>
            </a:pPr>
            <a:r>
              <a:rPr lang="en-US" sz="2000" dirty="0"/>
              <a:t>There are several programming languages that are known as AI</a:t>
            </a:r>
          </a:p>
          <a:p>
            <a:pPr>
              <a:buFont typeface="Wingdings" pitchFamily="2" charset="2"/>
              <a:buNone/>
            </a:pPr>
            <a:r>
              <a:rPr lang="en-US" sz="2000" dirty="0"/>
              <a:t> languages because they are used almost exclusively for AI</a:t>
            </a:r>
          </a:p>
          <a:p>
            <a:pPr>
              <a:buFont typeface="Wingdings" pitchFamily="2" charset="2"/>
              <a:buNone/>
            </a:pPr>
            <a:r>
              <a:rPr lang="en-US" sz="2000" dirty="0"/>
              <a:t> applications. The two most common are </a:t>
            </a:r>
            <a:r>
              <a:rPr lang="en-US" sz="2000" u="sng" dirty="0"/>
              <a:t>LISP</a:t>
            </a:r>
            <a:r>
              <a:rPr lang="en-US" sz="2000" dirty="0"/>
              <a:t> and </a:t>
            </a:r>
            <a:r>
              <a:rPr lang="en-US" sz="2000" u="sng" dirty="0"/>
              <a:t>Prolog</a:t>
            </a:r>
            <a:r>
              <a:rPr lang="en-US" sz="2000" dirty="0"/>
              <a:t>.</a:t>
            </a:r>
          </a:p>
          <a:p>
            <a:endParaRPr lang="en-US" dirty="0" smtClean="0"/>
          </a:p>
          <a:p>
            <a:pPr>
              <a:buNone/>
            </a:pPr>
            <a:r>
              <a:rPr lang="en-US" sz="2000" dirty="0"/>
              <a:t>Natural-language processing offers the greatest potential rewards</a:t>
            </a:r>
          </a:p>
          <a:p>
            <a:pPr>
              <a:buNone/>
            </a:pPr>
            <a:r>
              <a:rPr lang="en-US" sz="2000" dirty="0"/>
              <a:t>     because it would allow people to interact with computers without</a:t>
            </a:r>
          </a:p>
          <a:p>
            <a:pPr>
              <a:buNone/>
            </a:pPr>
            <a:r>
              <a:rPr lang="en-US" sz="2000" dirty="0"/>
              <a:t>     needing any specialized knowledge. Unfortunately, programming computers to understand natural languages has proved to be more difficult than originally thought. Some rudimentary translation systems that translate from one human language to another are in existence, but they are not nearly as good as human translators. There are also voice recognition systems that can convert spoken sounds into written words, but they do not understand what they are writing;</a:t>
            </a:r>
          </a:p>
          <a:p>
            <a:pPr>
              <a:buFont typeface="Wingdings" pitchFamily="2" charset="2"/>
              <a:buNone/>
            </a:pPr>
            <a:r>
              <a:rPr lang="en-US" sz="2000" dirty="0"/>
              <a:t>      they simply take dictation. Even these systems are quite limited --</a:t>
            </a:r>
          </a:p>
          <a:p>
            <a:pPr>
              <a:buFont typeface="Wingdings" pitchFamily="2" charset="2"/>
              <a:buNone/>
            </a:pPr>
            <a:r>
              <a:rPr lang="en-US" sz="2000" dirty="0"/>
              <a:t>       you must speak slowly and distinctly. </a:t>
            </a:r>
          </a:p>
          <a:p>
            <a:endParaRPr lang="en-US" dirty="0"/>
          </a:p>
        </p:txBody>
      </p:sp>
    </p:spTree>
    <p:extLst>
      <p:ext uri="{BB962C8B-B14F-4D97-AF65-F5344CB8AC3E}">
        <p14:creationId xmlns:p14="http://schemas.microsoft.com/office/powerpoint/2010/main" val="181065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8850" y="745323"/>
            <a:ext cx="8610600" cy="1293028"/>
          </a:xfrm>
        </p:spPr>
        <p:txBody>
          <a:bodyPr/>
          <a:lstStyle/>
          <a:p>
            <a:pPr algn="ctr"/>
            <a:r>
              <a:rPr lang="en-US" dirty="0" err="1" smtClean="0"/>
              <a:t>ToPIC’S</a:t>
            </a:r>
            <a:r>
              <a:rPr lang="en-US" dirty="0" smtClean="0"/>
              <a:t> FOR TODAY   </a:t>
            </a:r>
            <a:endParaRPr lang="en-US" dirty="0"/>
          </a:p>
        </p:txBody>
      </p:sp>
      <p:sp>
        <p:nvSpPr>
          <p:cNvPr id="3" name="Content Placeholder 2"/>
          <p:cNvSpPr>
            <a:spLocks noGrp="1"/>
          </p:cNvSpPr>
          <p:nvPr>
            <p:ph idx="1"/>
          </p:nvPr>
        </p:nvSpPr>
        <p:spPr/>
        <p:txBody>
          <a:bodyPr/>
          <a:lstStyle/>
          <a:p>
            <a:r>
              <a:rPr lang="en-US" dirty="0" smtClean="0"/>
              <a:t>1.  Why is AI important to you?</a:t>
            </a:r>
          </a:p>
          <a:p>
            <a:r>
              <a:rPr lang="en-US" dirty="0" smtClean="0"/>
              <a:t>2.  Where are we using AI right now?</a:t>
            </a:r>
          </a:p>
          <a:p>
            <a:r>
              <a:rPr lang="en-US" dirty="0"/>
              <a:t>3</a:t>
            </a:r>
            <a:r>
              <a:rPr lang="en-US" dirty="0" smtClean="0"/>
              <a:t>.  How does the brain work?</a:t>
            </a:r>
          </a:p>
          <a:p>
            <a:r>
              <a:rPr lang="en-US" dirty="0"/>
              <a:t>4</a:t>
            </a:r>
            <a:r>
              <a:rPr lang="en-US" dirty="0" smtClean="0"/>
              <a:t>.  What are the goals of Artificial Intelligence?</a:t>
            </a:r>
          </a:p>
          <a:p>
            <a:r>
              <a:rPr lang="en-US" dirty="0" smtClean="0"/>
              <a:t>5.  What is Intelligence?</a:t>
            </a:r>
          </a:p>
          <a:p>
            <a:r>
              <a:rPr lang="en-US" dirty="0" smtClean="0"/>
              <a:t>6.  What are important components of AI systems?</a:t>
            </a:r>
          </a:p>
          <a:p>
            <a:r>
              <a:rPr lang="en-US" dirty="0" smtClean="0"/>
              <a:t>7.  What is Intelligent Behavior?</a:t>
            </a:r>
          </a:p>
          <a:p>
            <a:r>
              <a:rPr lang="en-US" dirty="0" smtClean="0"/>
              <a:t>8.  What are the Major Branches of AI?</a:t>
            </a:r>
            <a:endParaRPr lang="en-US" dirty="0"/>
          </a:p>
          <a:p>
            <a:r>
              <a:rPr lang="en-US" dirty="0" smtClean="0"/>
              <a:t>9.  The Future</a:t>
            </a:r>
          </a:p>
          <a:p>
            <a:endParaRPr lang="en-US" dirty="0" smtClean="0"/>
          </a:p>
          <a:p>
            <a:pPr marL="0" indent="0">
              <a:buNone/>
            </a:pPr>
            <a:endParaRPr lang="en-US" dirty="0"/>
          </a:p>
        </p:txBody>
      </p:sp>
    </p:spTree>
    <p:extLst>
      <p:ext uri="{BB962C8B-B14F-4D97-AF65-F5344CB8AC3E}">
        <p14:creationId xmlns:p14="http://schemas.microsoft.com/office/powerpoint/2010/main" val="33712879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r>
              <a:rPr lang="en-US" dirty="0"/>
              <a:t>Currently, no computers exhibit full artificial intelligence (that is, are able to simulate human behavior). The greatest advances have</a:t>
            </a:r>
          </a:p>
          <a:p>
            <a:pPr>
              <a:buNone/>
            </a:pPr>
            <a:r>
              <a:rPr lang="en-US" sz="2400" dirty="0"/>
              <a:t>           occurred in the field of games playing. The best computer chess</a:t>
            </a:r>
          </a:p>
          <a:p>
            <a:pPr>
              <a:buNone/>
            </a:pPr>
            <a:r>
              <a:rPr lang="en-US" sz="2400" dirty="0"/>
              <a:t>          programs are now capable of beating humans. In May, 1997, an  IBM super-computer called Deep Blue defeated world chess champion Gary Kasparov in a chess match.</a:t>
            </a:r>
          </a:p>
          <a:p>
            <a:endParaRPr lang="en-US" dirty="0"/>
          </a:p>
        </p:txBody>
      </p:sp>
    </p:spTree>
    <p:extLst>
      <p:ext uri="{BB962C8B-B14F-4D97-AF65-F5344CB8AC3E}">
        <p14:creationId xmlns:p14="http://schemas.microsoft.com/office/powerpoint/2010/main" val="41328968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algn="ctr"/>
            <a:r>
              <a:rPr lang="en-US" altLang="en-US" dirty="0" smtClean="0"/>
              <a:t>Feel Your BRAIN WORK</a:t>
            </a:r>
            <a:endParaRPr lang="en-US" altLang="en-US" dirty="0"/>
          </a:p>
        </p:txBody>
      </p:sp>
      <p:sp>
        <p:nvSpPr>
          <p:cNvPr id="109571" name="Rectangle 3"/>
          <p:cNvSpPr>
            <a:spLocks noGrp="1" noChangeArrowheads="1"/>
          </p:cNvSpPr>
          <p:nvPr>
            <p:ph idx="1"/>
          </p:nvPr>
        </p:nvSpPr>
        <p:spPr/>
        <p:txBody>
          <a:bodyPr/>
          <a:lstStyle/>
          <a:p>
            <a:r>
              <a:rPr lang="en-US" altLang="en-US" dirty="0"/>
              <a:t>  </a:t>
            </a:r>
            <a:endParaRPr lang="en-US" altLang="en-US" dirty="0" smtClean="0"/>
          </a:p>
          <a:p>
            <a:r>
              <a:rPr lang="en-US" altLang="en-US" dirty="0" smtClean="0"/>
              <a:t>Say the color of the word</a:t>
            </a:r>
            <a:endParaRPr lang="en-US" altLang="en-US" dirty="0"/>
          </a:p>
          <a:p>
            <a:endParaRPr lang="en-US" altLang="en-US" dirty="0"/>
          </a:p>
          <a:p>
            <a:r>
              <a:rPr lang="en-US" altLang="en-US" dirty="0">
                <a:hlinkClick r:id="rId3"/>
              </a:rPr>
              <a:t>http://faculty.washington.edu/chudler/java/ready.html</a:t>
            </a:r>
            <a:endParaRPr lang="en-US" altLang="en-US" dirty="0"/>
          </a:p>
          <a:p>
            <a:endParaRPr lang="en-US" altLang="en-US" dirty="0"/>
          </a:p>
        </p:txBody>
      </p:sp>
    </p:spTree>
    <p:extLst>
      <p:ext uri="{BB962C8B-B14F-4D97-AF65-F5344CB8AC3E}">
        <p14:creationId xmlns:p14="http://schemas.microsoft.com/office/powerpoint/2010/main" val="23856817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400" dirty="0" smtClean="0"/>
              <a:t>When you see the next slide, point immediately in the direction that you see the arrows pointing.</a:t>
            </a:r>
            <a:endParaRPr lang="en-US" sz="4400" dirty="0"/>
          </a:p>
        </p:txBody>
      </p:sp>
    </p:spTree>
    <p:extLst>
      <p:ext uri="{BB962C8B-B14F-4D97-AF65-F5344CB8AC3E}">
        <p14:creationId xmlns:p14="http://schemas.microsoft.com/office/powerpoint/2010/main" val="15881073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Arrows Dominant Color Illusion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55130" y="0"/>
            <a:ext cx="6898420" cy="6857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1816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rot="10800000" flipV="1">
            <a:off x="4225925" y="5137098"/>
            <a:ext cx="4441825" cy="1485898"/>
          </a:xfrm>
        </p:spPr>
        <p:txBody>
          <a:bodyPr>
            <a:normAutofit/>
          </a:bodyPr>
          <a:lstStyle/>
          <a:p>
            <a:pPr marL="0" indent="0">
              <a:buNone/>
            </a:pPr>
            <a:endParaRPr lang="en-US" dirty="0">
              <a:hlinkClick r:id="rId3"/>
            </a:endParaRPr>
          </a:p>
          <a:p>
            <a:endParaRPr lang="en-US" dirty="0" smtClean="0">
              <a:hlinkClick r:id="rId3"/>
            </a:endParaRPr>
          </a:p>
          <a:p>
            <a:r>
              <a:rPr lang="en-US" dirty="0" smtClean="0">
                <a:hlinkClick r:id="rId3"/>
              </a:rPr>
              <a:t>https</a:t>
            </a:r>
            <a:r>
              <a:rPr lang="en-US" dirty="0">
                <a:hlinkClick r:id="rId3"/>
              </a:rPr>
              <a:t>://www.phdproject.org</a:t>
            </a:r>
            <a:r>
              <a:rPr lang="en-US" dirty="0" smtClean="0">
                <a:hlinkClick r:id="rId3"/>
              </a:rPr>
              <a:t>/</a:t>
            </a:r>
            <a:endParaRPr lang="en-US" dirty="0" smtClean="0"/>
          </a:p>
          <a:p>
            <a:endParaRPr lang="en-US" dirty="0"/>
          </a:p>
          <a:p>
            <a:endParaRPr lang="en-US" dirty="0"/>
          </a:p>
        </p:txBody>
      </p:sp>
      <p:pic>
        <p:nvPicPr>
          <p:cNvPr id="1026" name="Picture 2" descr="The PhD Proj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0948" y="1631900"/>
            <a:ext cx="6851777" cy="2635299"/>
          </a:xfrm>
          <a:prstGeom prst="rect">
            <a:avLst/>
          </a:prstGeom>
          <a:solidFill>
            <a:schemeClr val="tx1"/>
          </a:solidFill>
        </p:spPr>
      </p:pic>
    </p:spTree>
    <p:extLst>
      <p:ext uri="{BB962C8B-B14F-4D97-AF65-F5344CB8AC3E}">
        <p14:creationId xmlns:p14="http://schemas.microsoft.com/office/powerpoint/2010/main" val="31638190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4" action="ppaction://hlinksldjump"/>
              </a:rPr>
              <a:t>BACK</a:t>
            </a:r>
            <a:endParaRPr lang="en-US" dirty="0"/>
          </a:p>
        </p:txBody>
      </p:sp>
      <p:pic>
        <p:nvPicPr>
          <p:cNvPr id="4" name="Chairvideo">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283619" y="2194560"/>
            <a:ext cx="6057900" cy="3390900"/>
          </a:xfrm>
          <a:prstGeom prst="rect">
            <a:avLst/>
          </a:prstGeom>
        </p:spPr>
      </p:pic>
    </p:spTree>
    <p:extLst>
      <p:ext uri="{BB962C8B-B14F-4D97-AF65-F5344CB8AC3E}">
        <p14:creationId xmlns:p14="http://schemas.microsoft.com/office/powerpoint/2010/main" val="3285310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a:hlinkClick r:id="rId2"/>
            </a:endParaRPr>
          </a:p>
          <a:p>
            <a:endParaRPr lang="en-US" dirty="0" smtClean="0">
              <a:hlinkClick r:id="rId2"/>
            </a:endParaRPr>
          </a:p>
          <a:p>
            <a:endParaRPr lang="en-US" dirty="0">
              <a:hlinkClick r:id="rId2"/>
            </a:endParaRPr>
          </a:p>
          <a:p>
            <a:r>
              <a:rPr lang="en-US" dirty="0" smtClean="0">
                <a:hlinkClick r:id="rId2"/>
              </a:rPr>
              <a:t>https</a:t>
            </a:r>
            <a:r>
              <a:rPr lang="en-US" dirty="0">
                <a:hlinkClick r:id="rId2"/>
              </a:rPr>
              <a:t>://</a:t>
            </a:r>
            <a:r>
              <a:rPr lang="en-US" dirty="0" smtClean="0">
                <a:hlinkClick r:id="rId2"/>
              </a:rPr>
              <a:t>www.youtube.com/watch?v=QaoDXYYtgK0</a:t>
            </a:r>
            <a:r>
              <a:rPr lang="en-US" dirty="0" smtClean="0"/>
              <a:t>  Facebook AI stopped</a:t>
            </a:r>
          </a:p>
          <a:p>
            <a:endParaRPr lang="en-US" dirty="0"/>
          </a:p>
        </p:txBody>
      </p:sp>
    </p:spTree>
    <p:extLst>
      <p:ext uri="{BB962C8B-B14F-4D97-AF65-F5344CB8AC3E}">
        <p14:creationId xmlns:p14="http://schemas.microsoft.com/office/powerpoint/2010/main" val="3712500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Counting Exercise</a:t>
            </a:r>
            <a:endParaRPr lang="en-US" dirty="0"/>
          </a:p>
        </p:txBody>
      </p:sp>
      <p:sp>
        <p:nvSpPr>
          <p:cNvPr id="3" name="Content Placeholder 2"/>
          <p:cNvSpPr>
            <a:spLocks noGrp="1"/>
          </p:cNvSpPr>
          <p:nvPr>
            <p:ph idx="1"/>
          </p:nvPr>
        </p:nvSpPr>
        <p:spPr>
          <a:xfrm>
            <a:off x="3200400" y="3280410"/>
            <a:ext cx="10820400" cy="4024125"/>
          </a:xfrm>
        </p:spPr>
        <p:txBody>
          <a:bodyPr/>
          <a:lstStyle/>
          <a:p>
            <a:r>
              <a:rPr lang="en-US" dirty="0">
                <a:hlinkClick r:id="rId2"/>
              </a:rPr>
              <a:t>https://</a:t>
            </a:r>
            <a:r>
              <a:rPr lang="en-US" dirty="0" smtClean="0">
                <a:hlinkClick r:id="rId2"/>
              </a:rPr>
              <a:t>www.youtube.com/watch?v=IGQmdoK_ZfY</a:t>
            </a:r>
            <a:endParaRPr lang="en-US" dirty="0" smtClean="0"/>
          </a:p>
          <a:p>
            <a:endParaRPr lang="en-US" dirty="0"/>
          </a:p>
        </p:txBody>
      </p:sp>
    </p:spTree>
    <p:extLst>
      <p:ext uri="{BB962C8B-B14F-4D97-AF65-F5344CB8AC3E}">
        <p14:creationId xmlns:p14="http://schemas.microsoft.com/office/powerpoint/2010/main" val="1150398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hlinkClick r:id="rId2"/>
            </a:endParaRPr>
          </a:p>
          <a:p>
            <a:r>
              <a:rPr lang="en-US" sz="3200" dirty="0" smtClean="0"/>
              <a:t>Watch closely!!</a:t>
            </a:r>
            <a:endParaRPr lang="en-US" sz="3200" dirty="0">
              <a:hlinkClick r:id="rId2"/>
            </a:endParaRPr>
          </a:p>
          <a:p>
            <a:pPr marL="0" indent="0">
              <a:buNone/>
            </a:pPr>
            <a:endParaRPr lang="en-US" dirty="0" smtClean="0">
              <a:hlinkClick r:id="rId2"/>
            </a:endParaRPr>
          </a:p>
          <a:p>
            <a:endParaRPr lang="en-US" dirty="0">
              <a:hlinkClick r:id="rId2"/>
            </a:endParaRPr>
          </a:p>
          <a:p>
            <a:r>
              <a:rPr lang="en-US" dirty="0" smtClean="0">
                <a:hlinkClick r:id="rId2"/>
              </a:rPr>
              <a:t>https</a:t>
            </a:r>
            <a:r>
              <a:rPr lang="en-US" dirty="0">
                <a:hlinkClick r:id="rId2"/>
              </a:rPr>
              <a:t>://i.kinja-img.com/gawker-media/image/upload/s--d1_TfIT2--/</a:t>
            </a:r>
            <a:r>
              <a:rPr lang="en-US" dirty="0" smtClean="0">
                <a:hlinkClick r:id="rId2"/>
              </a:rPr>
              <a:t>c_fit,fl_progressive,q_80,w_636/18dn0idlxdiujgif.mp4</a:t>
            </a:r>
            <a:endParaRPr lang="en-US" dirty="0" smtClean="0"/>
          </a:p>
          <a:p>
            <a:endParaRPr lang="en-US" dirty="0"/>
          </a:p>
        </p:txBody>
      </p:sp>
    </p:spTree>
    <p:extLst>
      <p:ext uri="{BB962C8B-B14F-4D97-AF65-F5344CB8AC3E}">
        <p14:creationId xmlns:p14="http://schemas.microsoft.com/office/powerpoint/2010/main" val="3873963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ction="ppaction://hlinksldjump"/>
              </a:rPr>
              <a:t>back</a:t>
            </a:r>
            <a:endParaRPr lang="en-US" dirty="0"/>
          </a:p>
        </p:txBody>
      </p:sp>
      <p:pic>
        <p:nvPicPr>
          <p:cNvPr id="4098" name="Picture 2" descr="Image result for if you can read thi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86037" y="0"/>
            <a:ext cx="700495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075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need to know about AI?</a:t>
            </a:r>
            <a:endParaRPr lang="en-US" dirty="0"/>
          </a:p>
        </p:txBody>
      </p:sp>
      <p:sp>
        <p:nvSpPr>
          <p:cNvPr id="3" name="Content Placeholder 2"/>
          <p:cNvSpPr>
            <a:spLocks noGrp="1"/>
          </p:cNvSpPr>
          <p:nvPr>
            <p:ph idx="1"/>
          </p:nvPr>
        </p:nvSpPr>
        <p:spPr/>
        <p:txBody>
          <a:bodyPr>
            <a:normAutofit lnSpcReduction="10000"/>
          </a:bodyPr>
          <a:lstStyle/>
          <a:p>
            <a:pPr marL="457200" indent="-457200">
              <a:buAutoNum type="arabicPeriod"/>
            </a:pPr>
            <a:r>
              <a:rPr lang="en-US" dirty="0" smtClean="0"/>
              <a:t>AI will create 500,000 jobs</a:t>
            </a:r>
          </a:p>
          <a:p>
            <a:pPr marL="457200" indent="-457200">
              <a:buAutoNum type="arabicPeriod"/>
            </a:pPr>
            <a:endParaRPr lang="en-US" dirty="0"/>
          </a:p>
          <a:p>
            <a:pPr marL="457200" indent="-457200">
              <a:buAutoNum type="arabicPeriod"/>
            </a:pPr>
            <a:r>
              <a:rPr lang="en-US" dirty="0" smtClean="0"/>
              <a:t>Demand for skilled workforce</a:t>
            </a:r>
          </a:p>
          <a:p>
            <a:pPr marL="457200" indent="-457200">
              <a:buAutoNum type="arabicPeriod"/>
            </a:pPr>
            <a:endParaRPr lang="en-US" dirty="0"/>
          </a:p>
          <a:p>
            <a:pPr marL="457200" indent="-457200">
              <a:buAutoNum type="arabicPeriod"/>
            </a:pPr>
            <a:r>
              <a:rPr lang="en-US" dirty="0" smtClean="0"/>
              <a:t>Global competition is fierce</a:t>
            </a:r>
          </a:p>
          <a:p>
            <a:pPr marL="457200" indent="-457200">
              <a:buAutoNum type="arabicPeriod"/>
            </a:pPr>
            <a:endParaRPr lang="en-US" dirty="0"/>
          </a:p>
          <a:p>
            <a:pPr marL="457200" indent="-457200">
              <a:buAutoNum type="arabicPeriod"/>
            </a:pPr>
            <a:r>
              <a:rPr lang="en-US" dirty="0" smtClean="0"/>
              <a:t>Half of jobs today can be automated</a:t>
            </a:r>
          </a:p>
          <a:p>
            <a:pPr marL="457200" indent="-457200">
              <a:buAutoNum type="arabicPeriod"/>
            </a:pPr>
            <a:endParaRPr lang="en-US" dirty="0"/>
          </a:p>
          <a:p>
            <a:pPr marL="457200" indent="-457200">
              <a:buAutoNum type="arabicPeriod"/>
            </a:pPr>
            <a:r>
              <a:rPr lang="en-US" dirty="0"/>
              <a:t>H</a:t>
            </a:r>
            <a:r>
              <a:rPr lang="en-US" dirty="0" smtClean="0"/>
              <a:t>eed </a:t>
            </a:r>
            <a:r>
              <a:rPr lang="en-US" dirty="0"/>
              <a:t>the warning signs, take initiative, and equip </a:t>
            </a:r>
            <a:r>
              <a:rPr lang="en-US" dirty="0" smtClean="0"/>
              <a:t>yourselves </a:t>
            </a:r>
            <a:r>
              <a:rPr lang="en-US" dirty="0"/>
              <a:t>with the skills needed to survive a potentially tumultuous economic evolution.</a:t>
            </a:r>
            <a:endParaRPr lang="en-US" dirty="0" smtClean="0"/>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9645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in use today</a:t>
            </a:r>
            <a:endParaRPr lang="en-US" dirty="0"/>
          </a:p>
        </p:txBody>
      </p:sp>
      <p:sp>
        <p:nvSpPr>
          <p:cNvPr id="3" name="Content Placeholder 2"/>
          <p:cNvSpPr>
            <a:spLocks noGrp="1"/>
          </p:cNvSpPr>
          <p:nvPr>
            <p:ph idx="1"/>
          </p:nvPr>
        </p:nvSpPr>
        <p:spPr>
          <a:xfrm>
            <a:off x="685800" y="2349304"/>
            <a:ext cx="10820400" cy="4024125"/>
          </a:xfrm>
        </p:spPr>
        <p:txBody>
          <a:bodyPr>
            <a:normAutofit/>
          </a:bodyPr>
          <a:lstStyle/>
          <a:p>
            <a:pPr marL="0" indent="0">
              <a:buNone/>
            </a:pPr>
            <a:endParaRPr lang="en-US" dirty="0"/>
          </a:p>
          <a:p>
            <a:pPr marL="0" indent="0">
              <a:buNone/>
            </a:pPr>
            <a:endParaRPr lang="en-US" b="1" dirty="0" smtClean="0"/>
          </a:p>
          <a:p>
            <a:pPr marL="0" indent="0">
              <a:buNone/>
            </a:pPr>
            <a:r>
              <a:rPr lang="en-US" b="1" dirty="0" smtClean="0"/>
              <a:t>#</a:t>
            </a:r>
            <a:r>
              <a:rPr lang="en-US" b="1" dirty="0"/>
              <a:t>1 -- Siri</a:t>
            </a:r>
            <a:endParaRPr lang="en-US" dirty="0"/>
          </a:p>
          <a:p>
            <a:r>
              <a:rPr lang="en-US" dirty="0"/>
              <a:t>Everyone is familiar with Apple's personal assistant, </a:t>
            </a:r>
            <a:r>
              <a:rPr lang="en-US" dirty="0">
                <a:hlinkClick r:id="rId3"/>
              </a:rPr>
              <a:t>Siri</a:t>
            </a:r>
            <a:r>
              <a:rPr lang="en-US" dirty="0"/>
              <a:t>. She's the friendly voice-activated computer that we interact with on a daily basis. </a:t>
            </a:r>
            <a:endParaRPr lang="en-US" dirty="0" smtClean="0"/>
          </a:p>
          <a:p>
            <a:endParaRPr lang="en-US" dirty="0" smtClean="0"/>
          </a:p>
          <a:p>
            <a:pPr marL="0" indent="0">
              <a:buNone/>
            </a:pPr>
            <a:r>
              <a:rPr lang="en-US" b="1" dirty="0" smtClean="0"/>
              <a:t>#</a:t>
            </a:r>
            <a:r>
              <a:rPr lang="en-US" b="1" dirty="0"/>
              <a:t>2 -- Alexa</a:t>
            </a:r>
            <a:endParaRPr lang="en-US" dirty="0"/>
          </a:p>
          <a:p>
            <a:r>
              <a:rPr lang="en-US" dirty="0" smtClean="0"/>
              <a:t>Alexa can </a:t>
            </a:r>
            <a:r>
              <a:rPr lang="en-US" dirty="0"/>
              <a:t>help us scour the web for information, shop, schedule appointments, set alarms and a million other things, but also help power our smart homes and be a conduit for those that might have limited mobility</a:t>
            </a:r>
            <a:r>
              <a:rPr lang="en-US" dirty="0" smtClean="0"/>
              <a:t>.  </a:t>
            </a:r>
            <a:endParaRPr lang="en-US" dirty="0"/>
          </a:p>
          <a:p>
            <a:endParaRPr lang="en-US" dirty="0"/>
          </a:p>
        </p:txBody>
      </p:sp>
      <p:pic>
        <p:nvPicPr>
          <p:cNvPr id="6146" name="Picture 2" descr="Image result for Alex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6054" y="1830831"/>
            <a:ext cx="3009469" cy="1692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3435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85800" y="3756661"/>
            <a:ext cx="10820400" cy="1672589"/>
          </a:xfrm>
        </p:spPr>
        <p:txBody>
          <a:bodyPr/>
          <a:lstStyle/>
          <a:p>
            <a:r>
              <a:rPr lang="en-US" b="1" dirty="0"/>
              <a:t>Amazon.com</a:t>
            </a:r>
            <a:endParaRPr lang="en-US" dirty="0"/>
          </a:p>
          <a:p>
            <a:pPr marL="0" indent="0">
              <a:buNone/>
            </a:pPr>
            <a:r>
              <a:rPr lang="en-US" dirty="0" smtClean="0">
                <a:hlinkClick r:id="rId3"/>
              </a:rPr>
              <a:t>Amazon's</a:t>
            </a:r>
            <a:r>
              <a:rPr lang="en-US" dirty="0"/>
              <a:t> transactional A.I. is something that's been in existence for quite some time, allowing it to </a:t>
            </a:r>
            <a:r>
              <a:rPr lang="en-US" dirty="0">
                <a:hlinkClick r:id="rId4"/>
              </a:rPr>
              <a:t>make astronomical amounts of money online</a:t>
            </a:r>
            <a:r>
              <a:rPr lang="en-US" dirty="0"/>
              <a:t>. </a:t>
            </a:r>
          </a:p>
        </p:txBody>
      </p:sp>
      <p:pic>
        <p:nvPicPr>
          <p:cNvPr id="5122" name="Picture 2" descr="Image result for amaz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6423" y="957440"/>
            <a:ext cx="4399844" cy="2199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577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5067" y="3118106"/>
            <a:ext cx="8610600" cy="1293028"/>
          </a:xfrm>
        </p:spPr>
        <p:txBody>
          <a:bodyPr/>
          <a:lstStyle/>
          <a:p>
            <a:endParaRPr lang="en-US" dirty="0"/>
          </a:p>
        </p:txBody>
      </p:sp>
      <p:sp>
        <p:nvSpPr>
          <p:cNvPr id="3" name="Content Placeholder 2"/>
          <p:cNvSpPr>
            <a:spLocks noGrp="1"/>
          </p:cNvSpPr>
          <p:nvPr>
            <p:ph idx="1"/>
          </p:nvPr>
        </p:nvSpPr>
        <p:spPr/>
        <p:txBody>
          <a:bodyPr/>
          <a:lstStyle/>
          <a:p>
            <a:endParaRPr lang="en-US" b="1" dirty="0" smtClean="0"/>
          </a:p>
          <a:p>
            <a:endParaRPr lang="en-US" b="1" dirty="0"/>
          </a:p>
          <a:p>
            <a:r>
              <a:rPr lang="en-US" b="1" dirty="0" smtClean="0"/>
              <a:t>Netflix</a:t>
            </a:r>
            <a:endParaRPr lang="en-US" dirty="0"/>
          </a:p>
          <a:p>
            <a:r>
              <a:rPr lang="en-US" dirty="0">
                <a:hlinkClick r:id="rId3"/>
              </a:rPr>
              <a:t>Netflix</a:t>
            </a:r>
            <a:r>
              <a:rPr lang="en-US" dirty="0"/>
              <a:t> provides highly accurate predictive </a:t>
            </a:r>
            <a:r>
              <a:rPr lang="en-US" dirty="0" smtClean="0"/>
              <a:t>technology.</a:t>
            </a:r>
            <a:endParaRPr lang="en-US" dirty="0"/>
          </a:p>
        </p:txBody>
      </p:sp>
      <p:pic>
        <p:nvPicPr>
          <p:cNvPr id="4098" name="Picture 2" descr="Image result for netfli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9549" y="781916"/>
            <a:ext cx="4497590" cy="2248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908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85800" y="2517754"/>
            <a:ext cx="10820400" cy="4024125"/>
          </a:xfrm>
        </p:spPr>
        <p:txBody>
          <a:bodyPr/>
          <a:lstStyle/>
          <a:p>
            <a:r>
              <a:rPr lang="en-US" b="1" dirty="0"/>
              <a:t>Pandora</a:t>
            </a:r>
            <a:endParaRPr lang="en-US" dirty="0"/>
          </a:p>
          <a:p>
            <a:r>
              <a:rPr lang="en-US" dirty="0">
                <a:hlinkClick r:id="rId3"/>
              </a:rPr>
              <a:t>Pandora's</a:t>
            </a:r>
            <a:r>
              <a:rPr lang="en-US" dirty="0"/>
              <a:t> A.I. is quite possibly one of the most revolutionary techs that exists out there today. They call it their musical DNA. </a:t>
            </a:r>
            <a:endParaRPr lang="en-US" dirty="0" smtClean="0"/>
          </a:p>
          <a:p>
            <a:endParaRPr lang="en-US" dirty="0"/>
          </a:p>
          <a:p>
            <a:endParaRPr lang="en-US" dirty="0" smtClean="0"/>
          </a:p>
          <a:p>
            <a:r>
              <a:rPr lang="en-US" dirty="0" smtClean="0"/>
              <a:t>GO TO:  </a:t>
            </a:r>
            <a:r>
              <a:rPr lang="en-US" dirty="0" smtClean="0">
                <a:hlinkClick r:id="rId4"/>
              </a:rPr>
              <a:t>https://myactivity.google.com</a:t>
            </a:r>
            <a:endParaRPr lang="en-US" dirty="0" smtClean="0"/>
          </a:p>
          <a:p>
            <a:endParaRPr lang="en-US" dirty="0"/>
          </a:p>
          <a:p>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3248" y="304020"/>
            <a:ext cx="4102952" cy="2006600"/>
          </a:xfrm>
          <a:prstGeom prst="rect">
            <a:avLst/>
          </a:prstGeom>
        </p:spPr>
      </p:pic>
    </p:spTree>
    <p:extLst>
      <p:ext uri="{BB962C8B-B14F-4D97-AF65-F5344CB8AC3E}">
        <p14:creationId xmlns:p14="http://schemas.microsoft.com/office/powerpoint/2010/main" val="3023860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AI SYSTEMS?</a:t>
            </a:r>
            <a:endParaRPr lang="en-US" dirty="0"/>
          </a:p>
        </p:txBody>
      </p:sp>
      <p:sp>
        <p:nvSpPr>
          <p:cNvPr id="3" name="Content Placeholder 2"/>
          <p:cNvSpPr>
            <a:spLocks noGrp="1"/>
          </p:cNvSpPr>
          <p:nvPr>
            <p:ph idx="1"/>
          </p:nvPr>
        </p:nvSpPr>
        <p:spPr/>
        <p:txBody>
          <a:bodyPr/>
          <a:lstStyle/>
          <a:p>
            <a:r>
              <a:rPr lang="en-US" dirty="0"/>
              <a:t>Computer systems and machines that demonstrate the characteristics of </a:t>
            </a:r>
            <a:r>
              <a:rPr lang="en-US" dirty="0" smtClean="0"/>
              <a:t>intelligence are </a:t>
            </a:r>
            <a:r>
              <a:rPr lang="en-US" dirty="0"/>
              <a:t>known as </a:t>
            </a:r>
            <a:r>
              <a:rPr lang="en-US" dirty="0" smtClean="0"/>
              <a:t> </a:t>
            </a:r>
            <a:r>
              <a:rPr lang="en-US" dirty="0"/>
              <a:t>Artificial intelligence systems</a:t>
            </a:r>
          </a:p>
          <a:p>
            <a:endParaRPr lang="en-US" dirty="0"/>
          </a:p>
        </p:txBody>
      </p:sp>
    </p:spTree>
    <p:extLst>
      <p:ext uri="{BB962C8B-B14F-4D97-AF65-F5344CB8AC3E}">
        <p14:creationId xmlns:p14="http://schemas.microsoft.com/office/powerpoint/2010/main" val="3645300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858" name="Rectangle 2"/>
          <p:cNvSpPr>
            <a:spLocks noGrp="1" noChangeArrowheads="1"/>
          </p:cNvSpPr>
          <p:nvPr>
            <p:ph type="title"/>
          </p:nvPr>
        </p:nvSpPr>
        <p:spPr/>
        <p:txBody>
          <a:bodyPr/>
          <a:lstStyle/>
          <a:p>
            <a:r>
              <a:rPr lang="en-US" dirty="0" smtClean="0"/>
              <a:t>Artificial intelligence goals</a:t>
            </a:r>
            <a:endParaRPr lang="en-US" dirty="0"/>
          </a:p>
        </p:txBody>
      </p:sp>
      <p:sp>
        <p:nvSpPr>
          <p:cNvPr id="1145860" name="Rectangle 4"/>
          <p:cNvSpPr>
            <a:spLocks noChangeArrowheads="1"/>
          </p:cNvSpPr>
          <p:nvPr/>
        </p:nvSpPr>
        <p:spPr bwMode="auto">
          <a:xfrm>
            <a:off x="3581400" y="1981201"/>
            <a:ext cx="5562600" cy="830997"/>
          </a:xfrm>
          <a:prstGeom prst="rect">
            <a:avLst/>
          </a:prstGeom>
          <a:noFill/>
          <a:ln>
            <a:noFill/>
          </a:ln>
          <a:effectLst/>
          <a:extLst>
            <a:ext uri="{909E8E84-426E-40DD-AFC4-6F175D3DCCD1}">
              <a14:hiddenFill xmlns:a14="http://schemas.microsoft.com/office/drawing/2010/main">
                <a:gradFill rotWithShape="0">
                  <a:gsLst>
                    <a:gs pos="0">
                      <a:srgbClr val="A0B3D4"/>
                    </a:gs>
                    <a:gs pos="100000">
                      <a:srgbClr val="A0B3D4">
                        <a:gamma/>
                        <a:tint val="24314"/>
                        <a:invGamma/>
                      </a:srgb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2400" dirty="0"/>
          </a:p>
          <a:p>
            <a:pPr eaLnBrk="0" hangingPunct="0"/>
            <a:endParaRPr lang="en-US" sz="2400" dirty="0"/>
          </a:p>
        </p:txBody>
      </p:sp>
      <p:sp>
        <p:nvSpPr>
          <p:cNvPr id="1145861" name="Rectangle 5"/>
          <p:cNvSpPr>
            <a:spLocks noChangeArrowheads="1"/>
          </p:cNvSpPr>
          <p:nvPr/>
        </p:nvSpPr>
        <p:spPr bwMode="auto">
          <a:xfrm>
            <a:off x="1524000" y="3381375"/>
            <a:ext cx="9144000" cy="369332"/>
          </a:xfrm>
          <a:prstGeom prst="rect">
            <a:avLst/>
          </a:prstGeom>
          <a:noFill/>
          <a:ln>
            <a:noFill/>
          </a:ln>
          <a:effectLst/>
          <a:extLst>
            <a:ext uri="{909E8E84-426E-40DD-AFC4-6F175D3DCCD1}">
              <a14:hiddenFill xmlns:a14="http://schemas.microsoft.com/office/drawing/2010/main">
                <a:gradFill rotWithShape="0">
                  <a:gsLst>
                    <a:gs pos="0">
                      <a:srgbClr val="A0B3D4"/>
                    </a:gs>
                    <a:gs pos="100000">
                      <a:srgbClr val="A0B3D4">
                        <a:gamma/>
                        <a:tint val="24314"/>
                        <a:invGamma/>
                      </a:srgb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1145876" name="Group 20"/>
          <p:cNvGrpSpPr>
            <a:grpSpLocks/>
          </p:cNvGrpSpPr>
          <p:nvPr/>
        </p:nvGrpSpPr>
        <p:grpSpPr bwMode="auto">
          <a:xfrm>
            <a:off x="1131892" y="2590800"/>
            <a:ext cx="9332908" cy="2419349"/>
            <a:chOff x="-3" y="515"/>
            <a:chExt cx="4930" cy="582"/>
          </a:xfrm>
        </p:grpSpPr>
        <p:grpSp>
          <p:nvGrpSpPr>
            <p:cNvPr id="1145874" name="Group 18"/>
            <p:cNvGrpSpPr>
              <a:grpSpLocks/>
            </p:cNvGrpSpPr>
            <p:nvPr/>
          </p:nvGrpSpPr>
          <p:grpSpPr bwMode="auto">
            <a:xfrm>
              <a:off x="0" y="518"/>
              <a:ext cx="4924" cy="576"/>
              <a:chOff x="0" y="518"/>
              <a:chExt cx="4924" cy="576"/>
            </a:xfrm>
          </p:grpSpPr>
          <p:grpSp>
            <p:nvGrpSpPr>
              <p:cNvPr id="1145867" name="Group 11"/>
              <p:cNvGrpSpPr>
                <a:grpSpLocks/>
              </p:cNvGrpSpPr>
              <p:nvPr/>
            </p:nvGrpSpPr>
            <p:grpSpPr bwMode="auto">
              <a:xfrm>
                <a:off x="0" y="518"/>
                <a:ext cx="2561" cy="288"/>
                <a:chOff x="0" y="518"/>
                <a:chExt cx="2561" cy="288"/>
              </a:xfrm>
            </p:grpSpPr>
            <p:sp>
              <p:nvSpPr>
                <p:cNvPr id="1145862" name="Rectangle 6"/>
                <p:cNvSpPr>
                  <a:spLocks noChangeArrowheads="1"/>
                </p:cNvSpPr>
                <p:nvPr/>
              </p:nvSpPr>
              <p:spPr bwMode="auto">
                <a:xfrm>
                  <a:off x="0" y="518"/>
                  <a:ext cx="2561" cy="288"/>
                </a:xfrm>
                <a:prstGeom prst="rect">
                  <a:avLst/>
                </a:prstGeom>
                <a:noFill/>
                <a:ln>
                  <a:noFill/>
                </a:ln>
                <a:effectLst/>
                <a:extLst>
                  <a:ext uri="{909E8E84-426E-40DD-AFC4-6F175D3DCCD1}">
                    <a14:hiddenFill xmlns:a14="http://schemas.microsoft.com/office/drawing/2010/main">
                      <a:gradFill rotWithShape="0">
                        <a:gsLst>
                          <a:gs pos="0">
                            <a:srgbClr val="A0B3D4"/>
                          </a:gs>
                          <a:gs pos="100000">
                            <a:srgbClr val="A0B3D4">
                              <a:gamma/>
                              <a:tint val="24314"/>
                              <a:invGamma/>
                            </a:srgb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400" dirty="0"/>
                    <a:t>Systems that think like humans.</a:t>
                  </a:r>
                </a:p>
              </p:txBody>
            </p:sp>
            <p:sp>
              <p:nvSpPr>
                <p:cNvPr id="1145866" name="Rectangle 10"/>
                <p:cNvSpPr>
                  <a:spLocks noChangeArrowheads="1"/>
                </p:cNvSpPr>
                <p:nvPr/>
              </p:nvSpPr>
              <p:spPr bwMode="auto">
                <a:xfrm>
                  <a:off x="0" y="518"/>
                  <a:ext cx="2561" cy="288"/>
                </a:xfrm>
                <a:prstGeom prst="rect">
                  <a:avLst/>
                </a:prstGeom>
                <a:noFill/>
                <a:ln w="7">
                  <a:solidFill>
                    <a:srgbClr val="A0A0A0"/>
                  </a:solidFill>
                  <a:miter lim="800000"/>
                  <a:headEnd/>
                  <a:tailEnd/>
                </a:ln>
                <a:effectLst/>
                <a:extLst>
                  <a:ext uri="{909E8E84-426E-40DD-AFC4-6F175D3DCCD1}">
                    <a14:hiddenFill xmlns:a14="http://schemas.microsoft.com/office/drawing/2010/main">
                      <a:gradFill rotWithShape="0">
                        <a:gsLst>
                          <a:gs pos="0">
                            <a:srgbClr val="A0B3D4"/>
                          </a:gs>
                          <a:gs pos="100000">
                            <a:srgbClr val="A0B3D4">
                              <a:gamma/>
                              <a:tint val="24314"/>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grpSp>
            <p:nvGrpSpPr>
              <p:cNvPr id="1145869" name="Group 13"/>
              <p:cNvGrpSpPr>
                <a:grpSpLocks/>
              </p:cNvGrpSpPr>
              <p:nvPr/>
            </p:nvGrpSpPr>
            <p:grpSpPr bwMode="auto">
              <a:xfrm>
                <a:off x="2561" y="518"/>
                <a:ext cx="2363" cy="288"/>
                <a:chOff x="2561" y="518"/>
                <a:chExt cx="2363" cy="288"/>
              </a:xfrm>
            </p:grpSpPr>
            <p:sp>
              <p:nvSpPr>
                <p:cNvPr id="1145863" name="Rectangle 7"/>
                <p:cNvSpPr>
                  <a:spLocks noChangeArrowheads="1"/>
                </p:cNvSpPr>
                <p:nvPr/>
              </p:nvSpPr>
              <p:spPr bwMode="auto">
                <a:xfrm>
                  <a:off x="2561" y="518"/>
                  <a:ext cx="2363" cy="288"/>
                </a:xfrm>
                <a:prstGeom prst="rect">
                  <a:avLst/>
                </a:prstGeom>
                <a:noFill/>
                <a:ln>
                  <a:noFill/>
                </a:ln>
                <a:effectLst/>
                <a:extLst>
                  <a:ext uri="{909E8E84-426E-40DD-AFC4-6F175D3DCCD1}">
                    <a14:hiddenFill xmlns:a14="http://schemas.microsoft.com/office/drawing/2010/main">
                      <a:gradFill rotWithShape="0">
                        <a:gsLst>
                          <a:gs pos="0">
                            <a:srgbClr val="A0B3D4"/>
                          </a:gs>
                          <a:gs pos="100000">
                            <a:srgbClr val="A0B3D4">
                              <a:gamma/>
                              <a:tint val="24314"/>
                              <a:invGamma/>
                            </a:srgb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400"/>
                    <a:t>Systems that think rationally.</a:t>
                  </a:r>
                </a:p>
              </p:txBody>
            </p:sp>
            <p:sp>
              <p:nvSpPr>
                <p:cNvPr id="1145868" name="Rectangle 12"/>
                <p:cNvSpPr>
                  <a:spLocks noChangeArrowheads="1"/>
                </p:cNvSpPr>
                <p:nvPr/>
              </p:nvSpPr>
              <p:spPr bwMode="auto">
                <a:xfrm>
                  <a:off x="2561" y="518"/>
                  <a:ext cx="2363" cy="288"/>
                </a:xfrm>
                <a:prstGeom prst="rect">
                  <a:avLst/>
                </a:prstGeom>
                <a:noFill/>
                <a:ln w="7">
                  <a:solidFill>
                    <a:srgbClr val="A0A0A0"/>
                  </a:solidFill>
                  <a:miter lim="800000"/>
                  <a:headEnd/>
                  <a:tailEnd/>
                </a:ln>
                <a:effectLst/>
                <a:extLst>
                  <a:ext uri="{909E8E84-426E-40DD-AFC4-6F175D3DCCD1}">
                    <a14:hiddenFill xmlns:a14="http://schemas.microsoft.com/office/drawing/2010/main">
                      <a:gradFill rotWithShape="0">
                        <a:gsLst>
                          <a:gs pos="0">
                            <a:srgbClr val="A0B3D4"/>
                          </a:gs>
                          <a:gs pos="100000">
                            <a:srgbClr val="A0B3D4">
                              <a:gamma/>
                              <a:tint val="24314"/>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grpSp>
            <p:nvGrpSpPr>
              <p:cNvPr id="1145871" name="Group 15"/>
              <p:cNvGrpSpPr>
                <a:grpSpLocks/>
              </p:cNvGrpSpPr>
              <p:nvPr/>
            </p:nvGrpSpPr>
            <p:grpSpPr bwMode="auto">
              <a:xfrm>
                <a:off x="0" y="806"/>
                <a:ext cx="2561" cy="288"/>
                <a:chOff x="0" y="806"/>
                <a:chExt cx="2561" cy="288"/>
              </a:xfrm>
            </p:grpSpPr>
            <p:sp>
              <p:nvSpPr>
                <p:cNvPr id="1145864" name="Rectangle 8"/>
                <p:cNvSpPr>
                  <a:spLocks noChangeArrowheads="1"/>
                </p:cNvSpPr>
                <p:nvPr/>
              </p:nvSpPr>
              <p:spPr bwMode="auto">
                <a:xfrm>
                  <a:off x="0" y="806"/>
                  <a:ext cx="2561" cy="288"/>
                </a:xfrm>
                <a:prstGeom prst="rect">
                  <a:avLst/>
                </a:prstGeom>
                <a:noFill/>
                <a:ln>
                  <a:noFill/>
                </a:ln>
                <a:effectLst/>
                <a:extLst>
                  <a:ext uri="{909E8E84-426E-40DD-AFC4-6F175D3DCCD1}">
                    <a14:hiddenFill xmlns:a14="http://schemas.microsoft.com/office/drawing/2010/main">
                      <a:gradFill rotWithShape="0">
                        <a:gsLst>
                          <a:gs pos="0">
                            <a:srgbClr val="A0B3D4"/>
                          </a:gs>
                          <a:gs pos="100000">
                            <a:srgbClr val="A0B3D4">
                              <a:gamma/>
                              <a:tint val="24314"/>
                              <a:invGamma/>
                            </a:srgb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400" dirty="0"/>
                    <a:t>Systems that act like humans</a:t>
                  </a:r>
                </a:p>
              </p:txBody>
            </p:sp>
            <p:sp>
              <p:nvSpPr>
                <p:cNvPr id="1145870" name="Rectangle 14"/>
                <p:cNvSpPr>
                  <a:spLocks noChangeArrowheads="1"/>
                </p:cNvSpPr>
                <p:nvPr/>
              </p:nvSpPr>
              <p:spPr bwMode="auto">
                <a:xfrm>
                  <a:off x="0" y="806"/>
                  <a:ext cx="2561" cy="288"/>
                </a:xfrm>
                <a:prstGeom prst="rect">
                  <a:avLst/>
                </a:prstGeom>
                <a:noFill/>
                <a:ln w="7">
                  <a:solidFill>
                    <a:srgbClr val="A0A0A0"/>
                  </a:solidFill>
                  <a:miter lim="800000"/>
                  <a:headEnd/>
                  <a:tailEnd/>
                </a:ln>
                <a:effectLst/>
                <a:extLst>
                  <a:ext uri="{909E8E84-426E-40DD-AFC4-6F175D3DCCD1}">
                    <a14:hiddenFill xmlns:a14="http://schemas.microsoft.com/office/drawing/2010/main">
                      <a:gradFill rotWithShape="0">
                        <a:gsLst>
                          <a:gs pos="0">
                            <a:srgbClr val="A0B3D4"/>
                          </a:gs>
                          <a:gs pos="100000">
                            <a:srgbClr val="A0B3D4">
                              <a:gamma/>
                              <a:tint val="24314"/>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grpSp>
            <p:nvGrpSpPr>
              <p:cNvPr id="1145873" name="Group 17"/>
              <p:cNvGrpSpPr>
                <a:grpSpLocks/>
              </p:cNvGrpSpPr>
              <p:nvPr/>
            </p:nvGrpSpPr>
            <p:grpSpPr bwMode="auto">
              <a:xfrm>
                <a:off x="2561" y="806"/>
                <a:ext cx="2363" cy="288"/>
                <a:chOff x="2561" y="806"/>
                <a:chExt cx="2363" cy="288"/>
              </a:xfrm>
            </p:grpSpPr>
            <p:sp>
              <p:nvSpPr>
                <p:cNvPr id="1145865" name="Rectangle 9"/>
                <p:cNvSpPr>
                  <a:spLocks noChangeArrowheads="1"/>
                </p:cNvSpPr>
                <p:nvPr/>
              </p:nvSpPr>
              <p:spPr bwMode="auto">
                <a:xfrm>
                  <a:off x="2561" y="806"/>
                  <a:ext cx="2363" cy="288"/>
                </a:xfrm>
                <a:prstGeom prst="rect">
                  <a:avLst/>
                </a:prstGeom>
                <a:noFill/>
                <a:ln>
                  <a:noFill/>
                </a:ln>
                <a:effectLst/>
                <a:extLst>
                  <a:ext uri="{909E8E84-426E-40DD-AFC4-6F175D3DCCD1}">
                    <a14:hiddenFill xmlns:a14="http://schemas.microsoft.com/office/drawing/2010/main">
                      <a:gradFill rotWithShape="0">
                        <a:gsLst>
                          <a:gs pos="0">
                            <a:srgbClr val="A0B3D4"/>
                          </a:gs>
                          <a:gs pos="100000">
                            <a:srgbClr val="A0B3D4">
                              <a:gamma/>
                              <a:tint val="24314"/>
                              <a:invGamma/>
                            </a:srgb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400" dirty="0"/>
                    <a:t>Systems that act rationally</a:t>
                  </a:r>
                </a:p>
              </p:txBody>
            </p:sp>
            <p:sp>
              <p:nvSpPr>
                <p:cNvPr id="1145872" name="Rectangle 16"/>
                <p:cNvSpPr>
                  <a:spLocks noChangeArrowheads="1"/>
                </p:cNvSpPr>
                <p:nvPr/>
              </p:nvSpPr>
              <p:spPr bwMode="auto">
                <a:xfrm>
                  <a:off x="2561" y="806"/>
                  <a:ext cx="2363" cy="288"/>
                </a:xfrm>
                <a:prstGeom prst="rect">
                  <a:avLst/>
                </a:prstGeom>
                <a:noFill/>
                <a:ln w="7">
                  <a:solidFill>
                    <a:srgbClr val="A0A0A0"/>
                  </a:solidFill>
                  <a:miter lim="800000"/>
                  <a:headEnd/>
                  <a:tailEnd/>
                </a:ln>
                <a:effectLst/>
                <a:extLst>
                  <a:ext uri="{909E8E84-426E-40DD-AFC4-6F175D3DCCD1}">
                    <a14:hiddenFill xmlns:a14="http://schemas.microsoft.com/office/drawing/2010/main">
                      <a:gradFill rotWithShape="0">
                        <a:gsLst>
                          <a:gs pos="0">
                            <a:srgbClr val="A0B3D4"/>
                          </a:gs>
                          <a:gs pos="100000">
                            <a:srgbClr val="A0B3D4">
                              <a:gamma/>
                              <a:tint val="24314"/>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grpSp>
        <p:sp>
          <p:nvSpPr>
            <p:cNvPr id="1145875" name="Rectangle 19"/>
            <p:cNvSpPr>
              <a:spLocks noChangeArrowheads="1"/>
            </p:cNvSpPr>
            <p:nvPr/>
          </p:nvSpPr>
          <p:spPr bwMode="auto">
            <a:xfrm>
              <a:off x="-3" y="515"/>
              <a:ext cx="4930" cy="582"/>
            </a:xfrm>
            <a:prstGeom prst="rect">
              <a:avLst/>
            </a:prstGeom>
            <a:noFill/>
            <a:ln w="11112">
              <a:solidFill>
                <a:srgbClr val="A0A0A0"/>
              </a:solidFill>
              <a:miter lim="800000"/>
              <a:headEnd/>
              <a:tailEnd/>
            </a:ln>
            <a:effectLst/>
            <a:extLst>
              <a:ext uri="{909E8E84-426E-40DD-AFC4-6F175D3DCCD1}">
                <a14:hiddenFill xmlns:a14="http://schemas.microsoft.com/office/drawing/2010/main">
                  <a:gradFill rotWithShape="0">
                    <a:gsLst>
                      <a:gs pos="0">
                        <a:srgbClr val="A0B3D4"/>
                      </a:gs>
                      <a:gs pos="100000">
                        <a:srgbClr val="A0B3D4">
                          <a:gamma/>
                          <a:tint val="24314"/>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spTree>
    <p:extLst>
      <p:ext uri="{BB962C8B-B14F-4D97-AF65-F5344CB8AC3E}">
        <p14:creationId xmlns:p14="http://schemas.microsoft.com/office/powerpoint/2010/main" val="2329045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11517</TotalTime>
  <Words>1149</Words>
  <Application>Microsoft Office PowerPoint</Application>
  <PresentationFormat>Widescreen</PresentationFormat>
  <Paragraphs>202</Paragraphs>
  <Slides>29</Slides>
  <Notes>9</Notes>
  <HiddenSlides>6</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Book Antiqua</vt:lpstr>
      <vt:lpstr>Calibri</vt:lpstr>
      <vt:lpstr>Century Gothic</vt:lpstr>
      <vt:lpstr>Wingdings</vt:lpstr>
      <vt:lpstr>Vapor Trail</vt:lpstr>
      <vt:lpstr>Artificial Intelligence</vt:lpstr>
      <vt:lpstr>ToPIC’S FOR TODAY   </vt:lpstr>
      <vt:lpstr>Why do we need to know about AI?</vt:lpstr>
      <vt:lpstr>Applications in use today</vt:lpstr>
      <vt:lpstr>PowerPoint Presentation</vt:lpstr>
      <vt:lpstr>PowerPoint Presentation</vt:lpstr>
      <vt:lpstr>PowerPoint Presentation</vt:lpstr>
      <vt:lpstr>What ARE AI SYSTEMS?</vt:lpstr>
      <vt:lpstr>Artificial intelligence goals</vt:lpstr>
      <vt:lpstr>Brain VS Computer </vt:lpstr>
      <vt:lpstr>PowerPoint Presentation</vt:lpstr>
      <vt:lpstr>Intelligent behavior</vt:lpstr>
      <vt:lpstr>PowerPoint Presentation</vt:lpstr>
      <vt:lpstr>PowerPoint Presentation</vt:lpstr>
      <vt:lpstr>Right Brain or left?   </vt:lpstr>
      <vt:lpstr>PowerPoint Presentation</vt:lpstr>
      <vt:lpstr>PowerPoint Presentation</vt:lpstr>
      <vt:lpstr>Major Branches of AI</vt:lpstr>
      <vt:lpstr>Languages </vt:lpstr>
      <vt:lpstr>PowerPoint Presentation</vt:lpstr>
      <vt:lpstr>Feel Your BRAIN WORK</vt:lpstr>
      <vt:lpstr>PowerPoint Presentation</vt:lpstr>
      <vt:lpstr>PowerPoint Presentation</vt:lpstr>
      <vt:lpstr>PowerPoint Presentation</vt:lpstr>
      <vt:lpstr>PowerPoint Presentation</vt:lpstr>
      <vt:lpstr>PowerPoint Presentation</vt:lpstr>
      <vt:lpstr>Counting Exercise</vt:lpstr>
      <vt:lpstr>PowerPoint Presentation</vt:lpstr>
      <vt:lpstr>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STuff</dc:title>
  <dc:creator>Hall, Laura</dc:creator>
  <cp:lastModifiedBy>Trevino, Dr. Laura L.</cp:lastModifiedBy>
  <cp:revision>134</cp:revision>
  <dcterms:created xsi:type="dcterms:W3CDTF">2015-04-02T15:09:18Z</dcterms:created>
  <dcterms:modified xsi:type="dcterms:W3CDTF">2019-04-25T15:34:34Z</dcterms:modified>
</cp:coreProperties>
</file>