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notesMasterIdLst>
    <p:notesMasterId r:id="rId25"/>
  </p:notesMasterIdLst>
  <p:sldIdLst>
    <p:sldId id="256" r:id="rId2"/>
    <p:sldId id="259" r:id="rId3"/>
    <p:sldId id="260" r:id="rId4"/>
    <p:sldId id="272" r:id="rId5"/>
    <p:sldId id="268" r:id="rId6"/>
    <p:sldId id="269" r:id="rId7"/>
    <p:sldId id="270" r:id="rId8"/>
    <p:sldId id="271" r:id="rId9"/>
    <p:sldId id="263" r:id="rId10"/>
    <p:sldId id="262" r:id="rId11"/>
    <p:sldId id="283" r:id="rId12"/>
    <p:sldId id="282" r:id="rId13"/>
    <p:sldId id="279" r:id="rId14"/>
    <p:sldId id="265" r:id="rId15"/>
    <p:sldId id="267" r:id="rId16"/>
    <p:sldId id="278" r:id="rId17"/>
    <p:sldId id="273" r:id="rId18"/>
    <p:sldId id="274" r:id="rId19"/>
    <p:sldId id="275" r:id="rId20"/>
    <p:sldId id="277" r:id="rId21"/>
    <p:sldId id="261" r:id="rId22"/>
    <p:sldId id="284"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37" autoAdjust="0"/>
  </p:normalViewPr>
  <p:slideViewPr>
    <p:cSldViewPr snapToGrid="0">
      <p:cViewPr varScale="1">
        <p:scale>
          <a:sx n="50" d="100"/>
          <a:sy n="50" d="100"/>
        </p:scale>
        <p:origin x="36" y="720"/>
      </p:cViewPr>
      <p:guideLst/>
    </p:cSldViewPr>
  </p:slideViewPr>
  <p:notesTextViewPr>
    <p:cViewPr>
      <p:scale>
        <a:sx n="1" d="1"/>
        <a:sy n="1" d="1"/>
      </p:scale>
      <p:origin x="0" y="0"/>
    </p:cViewPr>
  </p:notesTextViewPr>
  <p:sorterViewPr>
    <p:cViewPr>
      <p:scale>
        <a:sx n="100" d="100"/>
        <a:sy n="100" d="100"/>
      </p:scale>
      <p:origin x="0" y="-2556"/>
    </p:cViewPr>
  </p:sorterViewPr>
  <p:notesViewPr>
    <p:cSldViewPr snapToGrid="0">
      <p:cViewPr varScale="1">
        <p:scale>
          <a:sx n="65" d="100"/>
          <a:sy n="65" d="100"/>
        </p:scale>
        <p:origin x="180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9E240-AD85-4685-984B-F839C5D56C79}" type="datetimeFigureOut">
              <a:rPr lang="en-US" smtClean="0"/>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07DAA-6799-4057-82EC-64DA679DAC25}" type="slidenum">
              <a:rPr lang="en-US" smtClean="0"/>
              <a:t>‹#›</a:t>
            </a:fld>
            <a:endParaRPr lang="en-US"/>
          </a:p>
        </p:txBody>
      </p:sp>
    </p:spTree>
    <p:extLst>
      <p:ext uri="{BB962C8B-B14F-4D97-AF65-F5344CB8AC3E}">
        <p14:creationId xmlns:p14="http://schemas.microsoft.com/office/powerpoint/2010/main" val="118387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orbes.com/sites/danielmarlin/" TargetMode="External"/><Relationship Id="rId7" Type="http://schemas.openxmlformats.org/officeDocument/2006/relationships/hyperlink" Target="https://www.gartner.com/newsroom/id/383776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capgemini.com/service/digital-services/insights-data/data-science-analytics/artificial-intelligence-where-and-how-to-invest/" TargetMode="External"/><Relationship Id="rId5" Type="http://schemas.openxmlformats.org/officeDocument/2006/relationships/hyperlink" Target="https://twitter.com/intent/tweet?url=http%3A%2F%2Fwww.forbes.com%2Fsites%2Fdanielmarlin%2F2018%2F01%2F16%2Fmillennials-this-is-how-artificial-intelligence-will-impact-your-job-for-better-and-worse%2F&amp;text=millennials%20are%20the%20most%20vulnerable%20generation%20to%20the%20threats%20AI%20poses%20via%20%40DanielMarlin" TargetMode="External"/><Relationship Id="rId4" Type="http://schemas.openxmlformats.org/officeDocument/2006/relationships/hyperlink" Target="https://twitter.com/intent/tweet?url=http%3A%2F%2Fwww.forbes.com%2Fsites%2Fdanielmarlin%2F2018%2F01%2F16%2Fmillennials-this-is-how-artificial-intelligence-will-impact-your-job-for-better-and-worse%2F&amp;text=AI%20will%20create%20500%2C000%20more%20jobs%20than%20it%20will%20displace%20over%20the%20next%20three%20years%20via%20%40DanielMarli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anderlustworker.com/the-7-best-skills-you-can-learn-onlin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apple.com/ios/sir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xsw.co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ppcorn.com/us/tag/sxsw/" TargetMode="External"/><Relationship Id="rId4" Type="http://schemas.openxmlformats.org/officeDocument/2006/relationships/hyperlink" Target="http://ppcorn.com/us/tag/pandor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Daniel Marlin </a:t>
            </a:r>
            <a:r>
              <a:rPr lang="en-US" dirty="0"/>
              <a:t>, </a:t>
            </a:r>
            <a:r>
              <a:rPr lang="en-US" cap="all" dirty="0"/>
              <a:t> CONTRIBUTOR</a:t>
            </a:r>
            <a:r>
              <a:rPr lang="en-US" i="1" dirty="0"/>
              <a:t>I write about how Millennials can thrive in a modern </a:t>
            </a:r>
            <a:r>
              <a:rPr lang="en-US" i="1" dirty="0" smtClean="0"/>
              <a:t> 500workplace</a:t>
            </a:r>
            <a:r>
              <a:rPr lang="en-US" i="1" dirty="0"/>
              <a:t>.</a:t>
            </a:r>
            <a:r>
              <a:rPr lang="en-US" b="1" cap="all" dirty="0"/>
              <a:t> </a:t>
            </a:r>
            <a:r>
              <a:rPr lang="en-US" dirty="0"/>
              <a:t>Opinions expressed by Forbes Contributors are their own.</a:t>
            </a:r>
          </a:p>
          <a:p>
            <a:r>
              <a:rPr lang="en-US" b="1" cap="all" dirty="0"/>
              <a:t>TWEET THIS</a:t>
            </a:r>
          </a:p>
          <a:p>
            <a:r>
              <a:rPr lang="en-US" dirty="0">
                <a:hlinkClick r:id="rId4"/>
              </a:rPr>
              <a:t>AI will create 500,000 more jobs than it will displace over the next three years</a:t>
            </a:r>
            <a:endParaRPr lang="en-US" dirty="0"/>
          </a:p>
          <a:p>
            <a:r>
              <a:rPr lang="en-US" dirty="0">
                <a:hlinkClick r:id="rId5"/>
              </a:rPr>
              <a:t>Millennials are the most vulnerable generation to the threats AI poses</a:t>
            </a:r>
            <a:endParaRPr lang="en-US" dirty="0"/>
          </a:p>
          <a:p>
            <a:r>
              <a:rPr lang="en-US" dirty="0"/>
              <a:t>Many of the jobs that Millennials work in today didn’t exist when their parents entered the job market. And chances are the young professionals of the future will work in fields that don’t exist today.</a:t>
            </a:r>
          </a:p>
          <a:p>
            <a:r>
              <a:rPr lang="en-US" dirty="0"/>
              <a:t>Such is the nature of an economy continuously influenced by new technology, and Artificial Intelligence (AI) promises to transform the workplace once again.</a:t>
            </a:r>
          </a:p>
          <a:p>
            <a:r>
              <a:rPr lang="en-US" i="1" dirty="0"/>
              <a:t>Image courtesy of </a:t>
            </a:r>
            <a:r>
              <a:rPr lang="en-US" i="1" dirty="0" err="1"/>
              <a:t>Shutterstock</a:t>
            </a:r>
            <a:endParaRPr lang="en-US" i="1" dirty="0"/>
          </a:p>
          <a:p>
            <a:r>
              <a:rPr lang="en-US" dirty="0"/>
              <a:t>But while some herald in the AI revolution with unbridled enthusiasm, excited by the opportunities and enriching work it could create, others are more pessimistic. However, both parties agree that AI has widespread application, from automating routine tasks to making complex decisions instantly. The debate is not so much about the power of the technology itself – all agree it’s revolutionary - but rather the role of the people that will work alongside it.</a:t>
            </a:r>
          </a:p>
          <a:p>
            <a:r>
              <a:rPr lang="en-US" dirty="0"/>
              <a:t>Either way, experts all agree that the workplace is about to change forever. Here are two ways that AI will change careers for young professionals.</a:t>
            </a:r>
          </a:p>
          <a:p>
            <a:r>
              <a:rPr lang="en-US" b="1" dirty="0"/>
              <a:t>Optimists say AI will create more jobs</a:t>
            </a:r>
            <a:endParaRPr lang="en-US" dirty="0"/>
          </a:p>
          <a:p>
            <a:r>
              <a:rPr lang="en-US" dirty="0">
                <a:hlinkClick r:id="rId6"/>
              </a:rPr>
              <a:t>A study of 1,000 companies</a:t>
            </a:r>
            <a:r>
              <a:rPr lang="en-US" dirty="0"/>
              <a:t> revealed that AI systems created new jobs in 80% of the organizations they were implemented in. In fact, a</a:t>
            </a:r>
            <a:r>
              <a:rPr lang="en-US" dirty="0">
                <a:hlinkClick r:id="rId7"/>
              </a:rPr>
              <a:t> 2017 Gartner report</a:t>
            </a:r>
            <a:r>
              <a:rPr lang="en-US" dirty="0"/>
              <a:t> predicts that </a:t>
            </a:r>
            <a:r>
              <a:rPr lang="en-US" dirty="0">
                <a:hlinkClick r:id="rId4"/>
              </a:rPr>
              <a:t>AI will create 500,000 more jobs than it will displace over the next three years</a:t>
            </a:r>
            <a:r>
              <a:rPr lang="en-US" dirty="0"/>
              <a:t>, ushering a slew of employment opportunities for medium-to high-skilled workers.</a:t>
            </a:r>
          </a:p>
          <a:p>
            <a:r>
              <a:rPr lang="en-US" dirty="0"/>
              <a:t>As the global economy gears up for the widespread adoption of AI solutions, competition grows fierce for employees with the scarce skills required to implement, manage and work alongside this new technology. Developing these skills is therefore vital for any young professional wishing to remain relevant in an increasingly automated workplace.</a:t>
            </a:r>
          </a:p>
          <a:p>
            <a:r>
              <a:rPr lang="en-US" dirty="0"/>
              <a:t>And as this skilled workforce drives the AI industry forward at an accelerated pace, the demand for even more highly trained professionals will grow alongside it. This will result in a workplace comprising of adaptable people - according to Gartner - whose jobs are reimagined, enriched or facilitated by the technology they work alongside.</a:t>
            </a:r>
          </a:p>
          <a:p>
            <a:r>
              <a:rPr lang="en-US" dirty="0"/>
              <a:t>While it’s true that many low-skill jobs will fall by the wayside, replaced by the sophisticated automation AI enables, new careers and industries will emerge that haven’t been invented yet. Just as our parents struggled to predict the emergence of fields like social media or blogging, so, too, are we incapable of comprehending the jobs AI will create.</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4</a:t>
            </a:fld>
            <a:endParaRPr lang="en-US"/>
          </a:p>
        </p:txBody>
      </p:sp>
    </p:spTree>
    <p:extLst>
      <p:ext uri="{BB962C8B-B14F-4D97-AF65-F5344CB8AC3E}">
        <p14:creationId xmlns:p14="http://schemas.microsoft.com/office/powerpoint/2010/main" val="193184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Beyond our quantum-computing conundrum, today's so-called A.I. systems are merely advanced machine learning software with extensive behavioral algorithms that adapt themselves to our likes and dislikes. While extremely useful, these machines aren't getting smarter in the existential sense, but they are improving their </a:t>
            </a:r>
            <a:r>
              <a:rPr lang="en-US" dirty="0">
                <a:hlinkClick r:id="rId3"/>
              </a:rPr>
              <a:t>skills</a:t>
            </a:r>
            <a:r>
              <a:rPr lang="en-US" dirty="0"/>
              <a:t> and usefulness based on a large dataset. These are some of the most popular examples of artificial intelligence that's being used today.</a:t>
            </a:r>
          </a:p>
          <a:p>
            <a:r>
              <a:rPr lang="en-US" b="1" dirty="0"/>
              <a:t>#1 -- Siri</a:t>
            </a:r>
            <a:endParaRPr lang="en-US" dirty="0"/>
          </a:p>
          <a:p>
            <a:r>
              <a:rPr lang="en-US" dirty="0"/>
              <a:t>Everyone is familiar with Apple's personal assistant, </a:t>
            </a:r>
            <a:r>
              <a:rPr lang="en-US" dirty="0">
                <a:hlinkClick r:id="rId4"/>
              </a:rPr>
              <a:t>Siri</a:t>
            </a:r>
            <a:r>
              <a:rPr lang="en-US" dirty="0"/>
              <a:t>. She's the friendly voice-activated computer that we interact with on a daily basis. She helps us find information, gives us directions, add events to our calendars, helps us send messages and so on. Siri is a pseudo-intelligent digital personal assistant. She uses machine-learning technology to get smarter and better able to predict and understand our natural-language questions and requests.</a:t>
            </a:r>
          </a:p>
          <a:p>
            <a:r>
              <a:rPr lang="en-US" b="1" dirty="0"/>
              <a:t>#2 -- Alexa</a:t>
            </a:r>
            <a:endParaRPr lang="en-US" dirty="0"/>
          </a:p>
          <a:p>
            <a:r>
              <a:rPr lang="en-US" dirty="0"/>
              <a:t>Alexa's rise to become the smart home's hub, has been somewhat meteoric. When Amazon first introduced Alexa, it took much of the world by storm. However, it's usefulness and its uncanny ability to decipher speech from anywhere in the room has made it a revolutionary product that can help us scour the web for information, shop, schedule appointments, set alarms and a million other things, but also help power our smart homes and be a conduit for those that might have limited mobility.</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5</a:t>
            </a:fld>
            <a:endParaRPr lang="en-US"/>
          </a:p>
        </p:txBody>
      </p:sp>
    </p:spTree>
    <p:extLst>
      <p:ext uri="{BB962C8B-B14F-4D97-AF65-F5344CB8AC3E}">
        <p14:creationId xmlns:p14="http://schemas.microsoft.com/office/powerpoint/2010/main" val="192838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its algorithms refined more and more with each passing year, the company has gotten acutely smart at predicting just what we're interested in purchasing based on our online behavior. While Amazon plans to ship products to us before we even know we need them, it hasn't quite gotten there yet. But it's most certainly on its horizons. With its algorithms refined more and more with each passing year, the company has gotten acutely smart at predicting just what we're interested in purchasing based on our online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6</a:t>
            </a:fld>
            <a:endParaRPr lang="en-US"/>
          </a:p>
        </p:txBody>
      </p:sp>
    </p:spTree>
    <p:extLst>
      <p:ext uri="{BB962C8B-B14F-4D97-AF65-F5344CB8AC3E}">
        <p14:creationId xmlns:p14="http://schemas.microsoft.com/office/powerpoint/2010/main" val="260929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based on customer's reactions to films. It analyzes billions of records to suggest films that you might like based on your previous reactions and choices of films. This tech is getting smarter and smarter by the year as the dataset grows. However, the tech's only drawback is that most small-labeled movies go unnoticed while big-named movies grow and balloon on the platform.</a:t>
            </a:r>
          </a:p>
          <a:p>
            <a:r>
              <a:rPr lang="en-US" dirty="0" smtClean="0"/>
              <a:t>based </a:t>
            </a:r>
            <a:r>
              <a:rPr lang="en-US" dirty="0"/>
              <a:t>on customer's reactions to films. It analyzes billions of records to suggest films that you might like based on your previous reactions and choices of films. This tech is getting smarter and smarter by the year as the dataset grows. However, the tech's only drawback is that most small-labeled movies go unnoticed while big-named movies grow and balloon on the platform.</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7</a:t>
            </a:fld>
            <a:endParaRPr lang="en-US"/>
          </a:p>
        </p:txBody>
      </p:sp>
    </p:spTree>
    <p:extLst>
      <p:ext uri="{BB962C8B-B14F-4D97-AF65-F5344CB8AC3E}">
        <p14:creationId xmlns:p14="http://schemas.microsoft.com/office/powerpoint/2010/main" val="180726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smtClean="0"/>
              <a:t>Based on 400 musical characteristics, each song is first manually analyzed by a team of professional musicians based on this criteria, and the system has an incredible track record for recommending songs that would otherwise go unnoticed but that people inherently love.</a:t>
            </a:r>
          </a:p>
          <a:p>
            <a:pPr fontAlgn="base"/>
            <a:r>
              <a:rPr lang="en-US" b="1" dirty="0" smtClean="0"/>
              <a:t>Number </a:t>
            </a:r>
            <a:r>
              <a:rPr lang="en-US" b="1" dirty="0"/>
              <a:t>Ten: Pandora Is Not All About Music</a:t>
            </a:r>
          </a:p>
          <a:p>
            <a:pPr fontAlgn="base"/>
            <a:r>
              <a:rPr lang="en-US" dirty="0"/>
              <a:t>While most people use the radio service to stream music, in fact, it streams non-music content as well. Users can listen to podcasts and comedy on Pandora.</a:t>
            </a:r>
          </a:p>
          <a:p>
            <a:pPr fontAlgn="base"/>
            <a:r>
              <a:rPr lang="en-US" b="1" dirty="0"/>
              <a:t>Number Nine: It’s the Official SXSW Streaming Partner</a:t>
            </a:r>
          </a:p>
          <a:p>
            <a:pPr fontAlgn="base"/>
            <a:r>
              <a:rPr lang="en-US" dirty="0"/>
              <a:t>2016 is the very first year that the company is the official streaming partner of popular film and music festival </a:t>
            </a:r>
            <a:r>
              <a:rPr lang="en-US" dirty="0">
                <a:hlinkClick r:id="rId3"/>
              </a:rPr>
              <a:t>SXSW</a:t>
            </a:r>
            <a:r>
              <a:rPr lang="en-US" dirty="0"/>
              <a:t>. The company will offer a station during the festival that allows users to listen to the festival whether they’re there or not. The station will be called the Pandora Discovery Den at SXSW.</a:t>
            </a:r>
          </a:p>
          <a:p>
            <a:pPr fontAlgn="base"/>
            <a:r>
              <a:rPr lang="en-US" b="1" dirty="0"/>
              <a:t>Number Eight: It’s Making Discovering New Music Easier With Browse</a:t>
            </a:r>
          </a:p>
          <a:p>
            <a:pPr fontAlgn="base"/>
            <a:r>
              <a:rPr lang="en-US" dirty="0"/>
              <a:t>The company unveiled a new feature in January 2016 called Browse. Browse allows Pandora users to see stations that are specifically relevant to them and also allows users to interact with the content more profoundly on their iPhones.</a:t>
            </a:r>
          </a:p>
          <a:p>
            <a:pPr fontAlgn="base"/>
            <a:r>
              <a:rPr lang="en-US" b="1" dirty="0"/>
              <a:t>Number Seven: It’s Not Global</a:t>
            </a:r>
          </a:p>
          <a:p>
            <a:pPr fontAlgn="base"/>
            <a:r>
              <a:rPr lang="en-US" dirty="0"/>
              <a:t>Because of the company’s ubiquitous presence in the United States, it’s easy to assume it’s available everywhere. However, the truth is that the service is only available in the United States, Australia, and New Zealand.</a:t>
            </a:r>
          </a:p>
          <a:p>
            <a:pPr fontAlgn="base"/>
            <a:r>
              <a:rPr lang="en-US" b="1" dirty="0"/>
              <a:t>Number Six: Before It Was Pandora, It Was Savage Beast</a:t>
            </a:r>
          </a:p>
          <a:p>
            <a:pPr fontAlgn="base"/>
            <a:r>
              <a:rPr lang="en-US" dirty="0"/>
              <a:t>Savage Beast Technologies was founded by Tim </a:t>
            </a:r>
            <a:r>
              <a:rPr lang="en-US" dirty="0" err="1"/>
              <a:t>Westergren</a:t>
            </a:r>
            <a:r>
              <a:rPr lang="en-US" dirty="0"/>
              <a:t>, Will Glaser, and Jon Kraft. Glaser developed the Music Genome Project technology that the radio uses today and they changed the company’s name to Pandora in 2004.</a:t>
            </a:r>
          </a:p>
          <a:p>
            <a:pPr fontAlgn="base"/>
            <a:r>
              <a:rPr lang="en-US" b="1" dirty="0"/>
              <a:t>Number Five: Everyone Had to Pay in the Beginning</a:t>
            </a:r>
          </a:p>
          <a:p>
            <a:pPr fontAlgn="base"/>
            <a:r>
              <a:rPr lang="en-US" dirty="0"/>
              <a:t>When the radio service launched, users had to pay to use it. However, the company eventually realized it was cutting out a giant chunk of its potential market and implemented advertising so it could provide a free service.</a:t>
            </a:r>
          </a:p>
          <a:p>
            <a:pPr fontAlgn="base"/>
            <a:r>
              <a:rPr lang="en-US" b="1" dirty="0"/>
              <a:t>Number Four: It’s Gotten More Than 50 Billion Thumbs Up</a:t>
            </a:r>
          </a:p>
          <a:p>
            <a:pPr fontAlgn="base"/>
            <a:r>
              <a:rPr lang="en-US" dirty="0"/>
              <a:t>As of January 2015, Pandora users had collectively hit the thumbs up button 50 billion times. Impressive!</a:t>
            </a:r>
          </a:p>
          <a:p>
            <a:pPr fontAlgn="base"/>
            <a:r>
              <a:rPr lang="en-US" b="1" dirty="0"/>
              <a:t>Number Three: It Used to Have a Podcast</a:t>
            </a:r>
          </a:p>
          <a:p>
            <a:pPr fontAlgn="base"/>
            <a:r>
              <a:rPr lang="en-US" dirty="0"/>
              <a:t>The Pandora Podcast existed from 2006 to 2009 as a way to interview interesting musicians and cover music-related topics. The podcast was hosted by Kevin Seal.</a:t>
            </a:r>
          </a:p>
          <a:p>
            <a:pPr fontAlgn="base"/>
            <a:r>
              <a:rPr lang="en-US" b="1" dirty="0"/>
              <a:t>Number Two: It’s Not Affected by the Competition</a:t>
            </a:r>
          </a:p>
          <a:p>
            <a:pPr fontAlgn="base"/>
            <a:r>
              <a:rPr lang="en-US" dirty="0"/>
              <a:t>It’s no secret that there ae a lot of internet radio services that exist today – Beats 1, Spotify, Google, and </a:t>
            </a:r>
            <a:r>
              <a:rPr lang="en-US" dirty="0" err="1"/>
              <a:t>Rdio</a:t>
            </a:r>
            <a:r>
              <a:rPr lang="en-US" dirty="0"/>
              <a:t>, for example, However, Pandora co-founder Tim </a:t>
            </a:r>
            <a:r>
              <a:rPr lang="en-US" dirty="0" err="1"/>
              <a:t>Westergren</a:t>
            </a:r>
            <a:r>
              <a:rPr lang="en-US" dirty="0"/>
              <a:t> revealed that these other services haven’t affected the company’s growth. In fact, the company continues to grow.</a:t>
            </a:r>
          </a:p>
          <a:p>
            <a:pPr fontAlgn="base"/>
            <a:r>
              <a:rPr lang="en-US" b="1" dirty="0"/>
              <a:t>Number One: It Didn’t Pay for Marketing in Its First Five Years</a:t>
            </a:r>
          </a:p>
          <a:p>
            <a:pPr fontAlgn="base"/>
            <a:r>
              <a:rPr lang="en-US" dirty="0"/>
              <a:t>According to </a:t>
            </a:r>
            <a:r>
              <a:rPr lang="en-US" dirty="0" err="1"/>
              <a:t>Westergren</a:t>
            </a:r>
            <a:r>
              <a:rPr lang="en-US" dirty="0"/>
              <a:t>, the concept behind Pandora was so exciting when it was first launched that they didn’t need to pay for marketing – people would spread the word themselves. </a:t>
            </a:r>
            <a:r>
              <a:rPr lang="en-US" dirty="0" err="1"/>
              <a:t>Westergren</a:t>
            </a:r>
            <a:r>
              <a:rPr lang="en-US" dirty="0"/>
              <a:t> and his team spent the first five or six years with the company without spending a single cent on marketing. Thanks for reading!</a:t>
            </a:r>
          </a:p>
          <a:p>
            <a:pPr fontAlgn="base"/>
            <a:r>
              <a:rPr lang="en-US" dirty="0"/>
              <a:t>Tags: </a:t>
            </a:r>
            <a:r>
              <a:rPr lang="en-US" dirty="0">
                <a:hlinkClick r:id="rId4"/>
              </a:rPr>
              <a:t>Pandora</a:t>
            </a:r>
            <a:r>
              <a:rPr lang="en-US" dirty="0"/>
              <a:t>, </a:t>
            </a:r>
            <a:r>
              <a:rPr lang="en-US" dirty="0">
                <a:hlinkClick r:id="rId5"/>
              </a:rPr>
              <a:t>SXSW</a:t>
            </a:r>
            <a:endParaRPr lang="en-US" dirty="0"/>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8</a:t>
            </a:fld>
            <a:endParaRPr lang="en-US"/>
          </a:p>
        </p:txBody>
      </p:sp>
    </p:spTree>
    <p:extLst>
      <p:ext uri="{BB962C8B-B14F-4D97-AF65-F5344CB8AC3E}">
        <p14:creationId xmlns:p14="http://schemas.microsoft.com/office/powerpoint/2010/main" val="137300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Criminals   </a:t>
            </a:r>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9</a:t>
            </a:fld>
            <a:endParaRPr lang="en-US"/>
          </a:p>
        </p:txBody>
      </p:sp>
    </p:spTree>
    <p:extLst>
      <p:ext uri="{BB962C8B-B14F-4D97-AF65-F5344CB8AC3E}">
        <p14:creationId xmlns:p14="http://schemas.microsoft.com/office/powerpoint/2010/main" val="355902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foot and fingers</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10</a:t>
            </a:fld>
            <a:endParaRPr lang="en-US"/>
          </a:p>
        </p:txBody>
      </p:sp>
    </p:spTree>
    <p:extLst>
      <p:ext uri="{BB962C8B-B14F-4D97-AF65-F5344CB8AC3E}">
        <p14:creationId xmlns:p14="http://schemas.microsoft.com/office/powerpoint/2010/main" val="203434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A0999-8A10-4C91-82B8-C836C3DE57FC}" type="slidenum">
              <a:rPr lang="en-US"/>
              <a:pPr/>
              <a:t>14</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691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say you have to be a rocket scientist to be intelligent?</a:t>
            </a:r>
            <a:r>
              <a:rPr lang="en-US" baseline="0" dirty="0" smtClean="0"/>
              <a:t>  11 years of college?  4 years of college  Is a baby intelligent?  Is a dog intelligent?  We are not even going to talk about how to measure intelligence but if you ever want a quandary try that : ) </a:t>
            </a:r>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16</a:t>
            </a:fld>
            <a:endParaRPr lang="en-US"/>
          </a:p>
        </p:txBody>
      </p:sp>
    </p:spTree>
    <p:extLst>
      <p:ext uri="{BB962C8B-B14F-4D97-AF65-F5344CB8AC3E}">
        <p14:creationId xmlns:p14="http://schemas.microsoft.com/office/powerpoint/2010/main" val="857968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4/26/2018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977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30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422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3472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4/26/2018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259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99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14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178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4/26/2018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60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156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4/26/2018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519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04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746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116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24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70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654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4/26/2018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5673029"/>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aculty.washington.edu/chudler/java/ready.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MVdjupsToA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hyperlink" Target="http://psych.fullerton.edu/mbirnbaum/psych101/Eliza.htm" TargetMode="Externa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hyperlink" Target="https://quickdraw.withgoogle.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hdprojec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QaoDXYYtgK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IGQmdoK_Zf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i.kinja-img.com/gawker-media/image/upload/s--d1_TfIT2--/c_fit,fl_progressive,q_80,w_636/18dn0idlxdiujgif.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hngn.com/articles/192534/20160325/japanese-ai-writes-short-story-makes-it-to-finals-of-literary-competition.htm" TargetMode="External"/><Relationship Id="rId13" Type="http://schemas.openxmlformats.org/officeDocument/2006/relationships/hyperlink" Target="http://www.hngn.com/articles/200974/20160621/experts-warn-against-existential-risks-ai-scientists-recommend-kill-switch.htm" TargetMode="External"/><Relationship Id="rId18" Type="http://schemas.openxmlformats.org/officeDocument/2006/relationships/hyperlink" Target="http://www.hngn.com/articles/188362/20160314/microsoft-using-minecraft-train-ai-project-aix.htm" TargetMode="External"/><Relationship Id="rId3" Type="http://schemas.openxmlformats.org/officeDocument/2006/relationships/hyperlink" Target="yourinstructor.jpg" TargetMode="External"/><Relationship Id="rId7" Type="http://schemas.openxmlformats.org/officeDocument/2006/relationships/hyperlink" Target="Your_Instructor.jpg" TargetMode="External"/><Relationship Id="rId12" Type="http://schemas.openxmlformats.org/officeDocument/2006/relationships/hyperlink" Target="http://www.hngn.com/articles/202139/20160708/google-deepmind-plans-make-eye-disease-diagnosis-easier.htm" TargetMode="External"/><Relationship Id="rId17" Type="http://schemas.openxmlformats.org/officeDocument/2006/relationships/hyperlink" Target="http://www.hngn.com/articles/193686/20160330/microsoft-bets-big-artificial-intelligence-despite-tay-setback-tech-giant-unveil-new-bots.htm" TargetMode="External"/><Relationship Id="rId2" Type="http://schemas.openxmlformats.org/officeDocument/2006/relationships/hyperlink" Target="http://www.hngn.com/articles/201436/20160628/prof-stephen-hawking-warns-robots-evolve-faster-human-race-hard.htm" TargetMode="External"/><Relationship Id="rId16" Type="http://schemas.openxmlformats.org/officeDocument/2006/relationships/hyperlink" Target="http://www.hngn.com/articles/197315/20160418/ai2-mit-researchers-create-artificial-intelligence-system-stop-cyberattacks.htm" TargetMode="External"/><Relationship Id="rId1" Type="http://schemas.openxmlformats.org/officeDocument/2006/relationships/slideLayout" Target="../slideLayouts/slideLayout2.xml"/><Relationship Id="rId6" Type="http://schemas.openxmlformats.org/officeDocument/2006/relationships/hyperlink" Target="z_chart.jpg" TargetMode="External"/><Relationship Id="rId11" Type="http://schemas.openxmlformats.org/officeDocument/2006/relationships/hyperlink" Target="http://www.hngn.com/articles/211013/20161011/facebook-microsoft-google-ibm-amazon-bring-ai-technology-next-level.htm" TargetMode="External"/><Relationship Id="rId5" Type="http://schemas.openxmlformats.org/officeDocument/2006/relationships/hyperlink" Target="http://www.hngn.com/articles/199167/20160511/ai-uses-swarm-intelligence-correctly-predict-winners-kentucky-derby.htm" TargetMode="External"/><Relationship Id="rId15" Type="http://schemas.openxmlformats.org/officeDocument/2006/relationships/hyperlink" Target="http://www.hngn.com/articles/200052/20160602/elon-musk-living-someone-elses-video-game.htm" TargetMode="External"/><Relationship Id="rId10" Type="http://schemas.openxmlformats.org/officeDocument/2006/relationships/hyperlink" Target="http://www.hngn.com/articles/223311/20170318/iphone-users-could-experience-ai-alexa-on-its-amazon-shopping-app-ios-siri-comparison-here.htm" TargetMode="External"/><Relationship Id="rId19" Type="http://schemas.openxmlformats.org/officeDocument/2006/relationships/hyperlink" Target="http://www.hngn.com/articles/188201/20160312/googles-alphago-defeats-go-world-champion-third-time-video.htm" TargetMode="External"/><Relationship Id="rId4" Type="http://schemas.openxmlformats.org/officeDocument/2006/relationships/hyperlink" Target="http://www.hngn.com/articles/199416/20160517/artificial-intelligence-learns-recreates-complex-nobel-winning-physics-experiment.htm" TargetMode="External"/><Relationship Id="rId9" Type="http://schemas.openxmlformats.org/officeDocument/2006/relationships/hyperlink" Target="http://www.hngn.com/articles/224081/20170329/stephen-hawking-middle-global-revolt-against-experts.htm" TargetMode="External"/><Relationship Id="rId14" Type="http://schemas.openxmlformats.org/officeDocument/2006/relationships/hyperlink" Target="http://www.hngn.com/articles/200062/20160602/facebooks-deeptext-ai-understand-what-write.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pple.com/ios/sir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wanderlustworker.com/how-to-make-money-online-the-definitive-gui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etflix.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pandora.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myactivity.googl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Intelligence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6803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altLang="en-US" dirty="0" smtClean="0"/>
              <a:t>Feel Your BRAIN WORK</a:t>
            </a:r>
            <a:endParaRPr lang="en-US" altLang="en-US" dirty="0"/>
          </a:p>
        </p:txBody>
      </p:sp>
      <p:sp>
        <p:nvSpPr>
          <p:cNvPr id="109571" name="Rectangle 3"/>
          <p:cNvSpPr>
            <a:spLocks noGrp="1" noChangeArrowheads="1"/>
          </p:cNvSpPr>
          <p:nvPr>
            <p:ph idx="1"/>
          </p:nvPr>
        </p:nvSpPr>
        <p:spPr/>
        <p:txBody>
          <a:bodyPr/>
          <a:lstStyle/>
          <a:p>
            <a:r>
              <a:rPr lang="en-US" altLang="en-US" dirty="0"/>
              <a:t>  </a:t>
            </a:r>
            <a:r>
              <a:rPr lang="en-US" altLang="en-US" dirty="0">
                <a:hlinkClick r:id="rId3"/>
              </a:rPr>
              <a:t>http://</a:t>
            </a:r>
            <a:r>
              <a:rPr lang="en-US" altLang="en-US" dirty="0" smtClean="0">
                <a:hlinkClick r:id="rId3"/>
              </a:rPr>
              <a:t>faculty.washington.edu/chudler/java/ready.html</a:t>
            </a:r>
            <a:endParaRPr lang="en-US" altLang="en-US" dirty="0" smtClean="0"/>
          </a:p>
          <a:p>
            <a:endParaRPr lang="en-US" altLang="en-US" dirty="0"/>
          </a:p>
          <a:p>
            <a:endParaRPr lang="en-US" altLang="en-US" dirty="0"/>
          </a:p>
          <a:p>
            <a:r>
              <a:rPr lang="en-US" altLang="en-US" dirty="0">
                <a:hlinkClick r:id="rId3"/>
              </a:rPr>
              <a:t>http://faculty.washington.edu/chudler/java/ready.html</a:t>
            </a:r>
            <a:endParaRPr lang="en-US" altLang="en-US" dirty="0"/>
          </a:p>
          <a:p>
            <a:endParaRPr lang="en-US" altLang="en-US" dirty="0"/>
          </a:p>
        </p:txBody>
      </p:sp>
    </p:spTree>
    <p:extLst>
      <p:ext uri="{BB962C8B-B14F-4D97-AF65-F5344CB8AC3E}">
        <p14:creationId xmlns:p14="http://schemas.microsoft.com/office/powerpoint/2010/main" val="238568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When you see the next slide, point immediately in the direction that you see the arrows pointing.</a:t>
            </a:r>
            <a:endParaRPr lang="en-US" sz="4400" dirty="0"/>
          </a:p>
        </p:txBody>
      </p:sp>
    </p:spTree>
    <p:extLst>
      <p:ext uri="{BB962C8B-B14F-4D97-AF65-F5344CB8AC3E}">
        <p14:creationId xmlns:p14="http://schemas.microsoft.com/office/powerpoint/2010/main" val="1588107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Arrows Dominant Color Illus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5130" y="0"/>
            <a:ext cx="6898420" cy="685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8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Brain or left?  </a:t>
            </a:r>
            <a:br>
              <a:rPr lang="en-US" dirty="0" smtClean="0"/>
            </a:b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r>
              <a:rPr lang="en-US" dirty="0" smtClean="0">
                <a:hlinkClick r:id="rId2"/>
              </a:rPr>
              <a:t>https</a:t>
            </a:r>
            <a:r>
              <a:rPr lang="en-US" dirty="0">
                <a:hlinkClick r:id="rId2"/>
              </a:rPr>
              <a:t>://</a:t>
            </a:r>
            <a:r>
              <a:rPr lang="en-US" dirty="0" smtClean="0">
                <a:hlinkClick r:id="rId2"/>
              </a:rPr>
              <a:t>www.youtube.com/watch?v=MVdjupsToAE</a:t>
            </a:r>
            <a:endParaRPr lang="en-US" dirty="0" smtClean="0"/>
          </a:p>
          <a:p>
            <a:endParaRPr lang="en-US" dirty="0"/>
          </a:p>
        </p:txBody>
      </p:sp>
    </p:spTree>
    <p:extLst>
      <p:ext uri="{BB962C8B-B14F-4D97-AF65-F5344CB8AC3E}">
        <p14:creationId xmlns:p14="http://schemas.microsoft.com/office/powerpoint/2010/main" val="2948947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lstStyle/>
          <a:p>
            <a:r>
              <a:rPr lang="en-US" dirty="0" smtClean="0"/>
              <a:t>Artificial intelligence goals</a:t>
            </a:r>
            <a:endParaRPr lang="en-US" dirty="0"/>
          </a:p>
        </p:txBody>
      </p:sp>
      <p:sp>
        <p:nvSpPr>
          <p:cNvPr id="1145860" name="Rectangle 4"/>
          <p:cNvSpPr>
            <a:spLocks noChangeArrowheads="1"/>
          </p:cNvSpPr>
          <p:nvPr/>
        </p:nvSpPr>
        <p:spPr bwMode="auto">
          <a:xfrm>
            <a:off x="3581400" y="1981201"/>
            <a:ext cx="5562600" cy="830997"/>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400" dirty="0"/>
          </a:p>
          <a:p>
            <a:pPr eaLnBrk="0" hangingPunct="0"/>
            <a:endParaRPr lang="en-US" sz="2400" dirty="0"/>
          </a:p>
        </p:txBody>
      </p:sp>
      <p:sp>
        <p:nvSpPr>
          <p:cNvPr id="1145861" name="Rectangle 5"/>
          <p:cNvSpPr>
            <a:spLocks noChangeArrowheads="1"/>
          </p:cNvSpPr>
          <p:nvPr/>
        </p:nvSpPr>
        <p:spPr bwMode="auto">
          <a:xfrm>
            <a:off x="1524000" y="3381375"/>
            <a:ext cx="9144000" cy="369332"/>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145876" name="Group 20"/>
          <p:cNvGrpSpPr>
            <a:grpSpLocks/>
          </p:cNvGrpSpPr>
          <p:nvPr/>
        </p:nvGrpSpPr>
        <p:grpSpPr bwMode="auto">
          <a:xfrm>
            <a:off x="1131892" y="2590800"/>
            <a:ext cx="9332908" cy="2419349"/>
            <a:chOff x="-3" y="515"/>
            <a:chExt cx="4930" cy="582"/>
          </a:xfrm>
        </p:grpSpPr>
        <p:grpSp>
          <p:nvGrpSpPr>
            <p:cNvPr id="1145874" name="Group 18"/>
            <p:cNvGrpSpPr>
              <a:grpSpLocks/>
            </p:cNvGrpSpPr>
            <p:nvPr/>
          </p:nvGrpSpPr>
          <p:grpSpPr bwMode="auto">
            <a:xfrm>
              <a:off x="0" y="518"/>
              <a:ext cx="4924" cy="576"/>
              <a:chOff x="0" y="518"/>
              <a:chExt cx="4924" cy="576"/>
            </a:xfrm>
          </p:grpSpPr>
          <p:grpSp>
            <p:nvGrpSpPr>
              <p:cNvPr id="1145867" name="Group 11"/>
              <p:cNvGrpSpPr>
                <a:grpSpLocks/>
              </p:cNvGrpSpPr>
              <p:nvPr/>
            </p:nvGrpSpPr>
            <p:grpSpPr bwMode="auto">
              <a:xfrm>
                <a:off x="0" y="518"/>
                <a:ext cx="2561" cy="288"/>
                <a:chOff x="0" y="518"/>
                <a:chExt cx="2561" cy="288"/>
              </a:xfrm>
            </p:grpSpPr>
            <p:sp>
              <p:nvSpPr>
                <p:cNvPr id="1145862" name="Rectangle 6"/>
                <p:cNvSpPr>
                  <a:spLocks noChangeArrowheads="1"/>
                </p:cNvSpPr>
                <p:nvPr/>
              </p:nvSpPr>
              <p:spPr bwMode="auto">
                <a:xfrm>
                  <a:off x="0" y="518"/>
                  <a:ext cx="2561"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t>Systems that think like humans.</a:t>
                  </a:r>
                </a:p>
              </p:txBody>
            </p:sp>
            <p:sp>
              <p:nvSpPr>
                <p:cNvPr id="1145866" name="Rectangle 10"/>
                <p:cNvSpPr>
                  <a:spLocks noChangeArrowheads="1"/>
                </p:cNvSpPr>
                <p:nvPr/>
              </p:nvSpPr>
              <p:spPr bwMode="auto">
                <a:xfrm>
                  <a:off x="0" y="518"/>
                  <a:ext cx="2561"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1145869" name="Group 13"/>
              <p:cNvGrpSpPr>
                <a:grpSpLocks/>
              </p:cNvGrpSpPr>
              <p:nvPr/>
            </p:nvGrpSpPr>
            <p:grpSpPr bwMode="auto">
              <a:xfrm>
                <a:off x="2561" y="518"/>
                <a:ext cx="2363" cy="288"/>
                <a:chOff x="2561" y="518"/>
                <a:chExt cx="2363" cy="288"/>
              </a:xfrm>
            </p:grpSpPr>
            <p:sp>
              <p:nvSpPr>
                <p:cNvPr id="1145863" name="Rectangle 7"/>
                <p:cNvSpPr>
                  <a:spLocks noChangeArrowheads="1"/>
                </p:cNvSpPr>
                <p:nvPr/>
              </p:nvSpPr>
              <p:spPr bwMode="auto">
                <a:xfrm>
                  <a:off x="2561" y="518"/>
                  <a:ext cx="2363"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t>Systems that think rationally.</a:t>
                  </a:r>
                </a:p>
              </p:txBody>
            </p:sp>
            <p:sp>
              <p:nvSpPr>
                <p:cNvPr id="1145868" name="Rectangle 12"/>
                <p:cNvSpPr>
                  <a:spLocks noChangeArrowheads="1"/>
                </p:cNvSpPr>
                <p:nvPr/>
              </p:nvSpPr>
              <p:spPr bwMode="auto">
                <a:xfrm>
                  <a:off x="2561" y="518"/>
                  <a:ext cx="2363"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1145871" name="Group 15"/>
              <p:cNvGrpSpPr>
                <a:grpSpLocks/>
              </p:cNvGrpSpPr>
              <p:nvPr/>
            </p:nvGrpSpPr>
            <p:grpSpPr bwMode="auto">
              <a:xfrm>
                <a:off x="0" y="806"/>
                <a:ext cx="2561" cy="288"/>
                <a:chOff x="0" y="806"/>
                <a:chExt cx="2561" cy="288"/>
              </a:xfrm>
            </p:grpSpPr>
            <p:sp>
              <p:nvSpPr>
                <p:cNvPr id="1145864" name="Rectangle 8"/>
                <p:cNvSpPr>
                  <a:spLocks noChangeArrowheads="1"/>
                </p:cNvSpPr>
                <p:nvPr/>
              </p:nvSpPr>
              <p:spPr bwMode="auto">
                <a:xfrm>
                  <a:off x="0" y="806"/>
                  <a:ext cx="2561"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t>Systems that act like humans</a:t>
                  </a:r>
                </a:p>
              </p:txBody>
            </p:sp>
            <p:sp>
              <p:nvSpPr>
                <p:cNvPr id="1145870" name="Rectangle 14"/>
                <p:cNvSpPr>
                  <a:spLocks noChangeArrowheads="1"/>
                </p:cNvSpPr>
                <p:nvPr/>
              </p:nvSpPr>
              <p:spPr bwMode="auto">
                <a:xfrm>
                  <a:off x="0" y="806"/>
                  <a:ext cx="2561"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1145873" name="Group 17"/>
              <p:cNvGrpSpPr>
                <a:grpSpLocks/>
              </p:cNvGrpSpPr>
              <p:nvPr/>
            </p:nvGrpSpPr>
            <p:grpSpPr bwMode="auto">
              <a:xfrm>
                <a:off x="2561" y="806"/>
                <a:ext cx="2363" cy="288"/>
                <a:chOff x="2561" y="806"/>
                <a:chExt cx="2363" cy="288"/>
              </a:xfrm>
            </p:grpSpPr>
            <p:sp>
              <p:nvSpPr>
                <p:cNvPr id="1145865" name="Rectangle 9"/>
                <p:cNvSpPr>
                  <a:spLocks noChangeArrowheads="1"/>
                </p:cNvSpPr>
                <p:nvPr/>
              </p:nvSpPr>
              <p:spPr bwMode="auto">
                <a:xfrm>
                  <a:off x="2561" y="806"/>
                  <a:ext cx="2363"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t>Systems that act rationally</a:t>
                  </a:r>
                </a:p>
              </p:txBody>
            </p:sp>
            <p:sp>
              <p:nvSpPr>
                <p:cNvPr id="1145872" name="Rectangle 16"/>
                <p:cNvSpPr>
                  <a:spLocks noChangeArrowheads="1"/>
                </p:cNvSpPr>
                <p:nvPr/>
              </p:nvSpPr>
              <p:spPr bwMode="auto">
                <a:xfrm>
                  <a:off x="2561" y="806"/>
                  <a:ext cx="2363"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sp>
          <p:nvSpPr>
            <p:cNvPr id="1145875" name="Rectangle 19"/>
            <p:cNvSpPr>
              <a:spLocks noChangeArrowheads="1"/>
            </p:cNvSpPr>
            <p:nvPr/>
          </p:nvSpPr>
          <p:spPr bwMode="auto">
            <a:xfrm>
              <a:off x="-3" y="515"/>
              <a:ext cx="4930" cy="582"/>
            </a:xfrm>
            <a:prstGeom prst="rect">
              <a:avLst/>
            </a:prstGeom>
            <a:noFill/>
            <a:ln w="11112">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Tree>
    <p:extLst>
      <p:ext uri="{BB962C8B-B14F-4D97-AF65-F5344CB8AC3E}">
        <p14:creationId xmlns:p14="http://schemas.microsoft.com/office/powerpoint/2010/main" val="232904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12" name="Text Box 17"/>
          <p:cNvSpPr txBox="1">
            <a:spLocks noChangeArrowheads="1"/>
          </p:cNvSpPr>
          <p:nvPr/>
        </p:nvSpPr>
        <p:spPr bwMode="auto">
          <a:xfrm>
            <a:off x="5867400" y="44958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Expert Systems</a:t>
            </a:r>
          </a:p>
        </p:txBody>
      </p:sp>
      <p:sp>
        <p:nvSpPr>
          <p:cNvPr id="5" name="Oval 5"/>
          <p:cNvSpPr>
            <a:spLocks noChangeArrowheads="1"/>
          </p:cNvSpPr>
          <p:nvPr/>
        </p:nvSpPr>
        <p:spPr bwMode="auto">
          <a:xfrm>
            <a:off x="2171700" y="1563858"/>
            <a:ext cx="7848600" cy="4114800"/>
          </a:xfrm>
          <a:prstGeom prst="ellipse">
            <a:avLst/>
          </a:prstGeom>
          <a:solidFill>
            <a:schemeClr val="accent3"/>
          </a:solidFill>
          <a:ln w="9525">
            <a:solidFill>
              <a:schemeClr val="tx1"/>
            </a:solidFill>
            <a:round/>
            <a:headEnd/>
            <a:tailEnd/>
          </a:ln>
          <a:effectLst/>
          <a:extLst/>
        </p:spPr>
        <p:txBody>
          <a:bodyPr wrap="none" anchor="ctr"/>
          <a:lstStyle/>
          <a:p>
            <a:endParaRPr lang="en-US"/>
          </a:p>
        </p:txBody>
      </p:sp>
      <p:sp>
        <p:nvSpPr>
          <p:cNvPr id="6" name="Oval 6"/>
          <p:cNvSpPr>
            <a:spLocks noChangeArrowheads="1"/>
          </p:cNvSpPr>
          <p:nvPr/>
        </p:nvSpPr>
        <p:spPr bwMode="auto">
          <a:xfrm>
            <a:off x="4107180" y="1944858"/>
            <a:ext cx="12192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a:t>Vision</a:t>
            </a:r>
          </a:p>
          <a:p>
            <a:pPr algn="ctr"/>
            <a:endParaRPr lang="en-US" altLang="en-US"/>
          </a:p>
        </p:txBody>
      </p:sp>
      <p:sp>
        <p:nvSpPr>
          <p:cNvPr id="7" name="Oval 7"/>
          <p:cNvSpPr>
            <a:spLocks noChangeArrowheads="1"/>
          </p:cNvSpPr>
          <p:nvPr/>
        </p:nvSpPr>
        <p:spPr bwMode="auto">
          <a:xfrm>
            <a:off x="3230880" y="4078458"/>
            <a:ext cx="16002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Speech</a:t>
            </a:r>
          </a:p>
        </p:txBody>
      </p:sp>
      <p:sp>
        <p:nvSpPr>
          <p:cNvPr id="8" name="Oval 8"/>
          <p:cNvSpPr>
            <a:spLocks noChangeArrowheads="1"/>
          </p:cNvSpPr>
          <p:nvPr/>
        </p:nvSpPr>
        <p:spPr bwMode="auto">
          <a:xfrm>
            <a:off x="2430780" y="2783058"/>
            <a:ext cx="12192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Robotics</a:t>
            </a:r>
          </a:p>
        </p:txBody>
      </p:sp>
      <p:sp>
        <p:nvSpPr>
          <p:cNvPr id="9" name="Oval 10"/>
          <p:cNvSpPr>
            <a:spLocks noChangeArrowheads="1"/>
          </p:cNvSpPr>
          <p:nvPr/>
        </p:nvSpPr>
        <p:spPr bwMode="auto">
          <a:xfrm>
            <a:off x="5859780" y="2021058"/>
            <a:ext cx="19050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US" altLang="en-US" dirty="0"/>
              <a:t>Natural Language</a:t>
            </a:r>
          </a:p>
          <a:p>
            <a:pPr algn="ctr"/>
            <a:endParaRPr lang="en-US" altLang="en-US" dirty="0"/>
          </a:p>
        </p:txBody>
      </p:sp>
      <p:sp>
        <p:nvSpPr>
          <p:cNvPr id="10" name="Oval 12"/>
          <p:cNvSpPr>
            <a:spLocks noChangeArrowheads="1"/>
          </p:cNvSpPr>
          <p:nvPr/>
        </p:nvSpPr>
        <p:spPr bwMode="auto">
          <a:xfrm>
            <a:off x="7764780" y="2554458"/>
            <a:ext cx="16002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Understanding</a:t>
            </a:r>
          </a:p>
        </p:txBody>
      </p:sp>
      <p:sp>
        <p:nvSpPr>
          <p:cNvPr id="11" name="Oval 13"/>
          <p:cNvSpPr>
            <a:spLocks noChangeArrowheads="1"/>
          </p:cNvSpPr>
          <p:nvPr/>
        </p:nvSpPr>
        <p:spPr bwMode="auto">
          <a:xfrm>
            <a:off x="4831080" y="4611858"/>
            <a:ext cx="15240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dirty="0"/>
              <a:t>Artificial Neural Systems</a:t>
            </a:r>
          </a:p>
        </p:txBody>
      </p:sp>
      <p:sp>
        <p:nvSpPr>
          <p:cNvPr id="13" name="Oval 12"/>
          <p:cNvSpPr>
            <a:spLocks noChangeArrowheads="1"/>
          </p:cNvSpPr>
          <p:nvPr/>
        </p:nvSpPr>
        <p:spPr bwMode="auto">
          <a:xfrm>
            <a:off x="7078980" y="4078458"/>
            <a:ext cx="16002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smtClean="0"/>
              <a:t>Expert Systems</a:t>
            </a:r>
            <a:endParaRPr lang="en-US" altLang="en-US" dirty="0"/>
          </a:p>
        </p:txBody>
      </p:sp>
    </p:spTree>
    <p:extLst>
      <p:ext uri="{BB962C8B-B14F-4D97-AF65-F5344CB8AC3E}">
        <p14:creationId xmlns:p14="http://schemas.microsoft.com/office/powerpoint/2010/main" val="1804325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2" name="Picture 4" descr="Image result for intelligence defini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5450" y="0"/>
            <a:ext cx="91344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84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Intelligent behavior</a:t>
            </a:r>
            <a:endParaRPr lang="en-US" dirty="0"/>
          </a:p>
        </p:txBody>
      </p:sp>
      <p:sp>
        <p:nvSpPr>
          <p:cNvPr id="3" name="Content Placeholder 2"/>
          <p:cNvSpPr>
            <a:spLocks noGrp="1"/>
          </p:cNvSpPr>
          <p:nvPr>
            <p:ph idx="1"/>
          </p:nvPr>
        </p:nvSpPr>
        <p:spPr/>
        <p:txBody>
          <a:bodyPr/>
          <a:lstStyle/>
          <a:p>
            <a:pPr>
              <a:lnSpc>
                <a:spcPct val="80000"/>
              </a:lnSpc>
            </a:pPr>
            <a:r>
              <a:rPr lang="en-US" dirty="0"/>
              <a:t>Intelligent </a:t>
            </a:r>
            <a:r>
              <a:rPr lang="en-US" dirty="0" smtClean="0"/>
              <a:t>behavior</a:t>
            </a:r>
            <a:endParaRPr lang="en-US" dirty="0"/>
          </a:p>
          <a:p>
            <a:pPr lvl="1">
              <a:lnSpc>
                <a:spcPct val="80000"/>
              </a:lnSpc>
            </a:pPr>
            <a:r>
              <a:rPr lang="en-US" dirty="0"/>
              <a:t>Learn from </a:t>
            </a:r>
            <a:r>
              <a:rPr lang="en-US" dirty="0" smtClean="0"/>
              <a:t>experience  </a:t>
            </a:r>
            <a:endParaRPr lang="en-US" dirty="0"/>
          </a:p>
          <a:p>
            <a:pPr lvl="1">
              <a:lnSpc>
                <a:spcPct val="80000"/>
              </a:lnSpc>
            </a:pPr>
            <a:r>
              <a:rPr lang="en-US" dirty="0"/>
              <a:t>Apply knowledge acquired from </a:t>
            </a:r>
            <a:r>
              <a:rPr lang="en-US" dirty="0" smtClean="0"/>
              <a:t>experience  </a:t>
            </a:r>
            <a:endParaRPr lang="en-US" dirty="0"/>
          </a:p>
          <a:p>
            <a:pPr lvl="1">
              <a:lnSpc>
                <a:spcPct val="80000"/>
              </a:lnSpc>
            </a:pPr>
            <a:r>
              <a:rPr lang="en-US" dirty="0"/>
              <a:t>Handle complex </a:t>
            </a:r>
            <a:r>
              <a:rPr lang="en-US" dirty="0" smtClean="0"/>
              <a:t>situations  </a:t>
            </a:r>
            <a:endParaRPr lang="en-US" dirty="0"/>
          </a:p>
          <a:p>
            <a:pPr lvl="1">
              <a:lnSpc>
                <a:spcPct val="80000"/>
              </a:lnSpc>
            </a:pPr>
            <a:r>
              <a:rPr lang="en-US" dirty="0"/>
              <a:t>Solve problems when important information is </a:t>
            </a:r>
            <a:r>
              <a:rPr lang="en-US" dirty="0" smtClean="0"/>
              <a:t>missing  </a:t>
            </a:r>
            <a:r>
              <a:rPr lang="en-US" dirty="0" smtClean="0">
                <a:hlinkClick r:id="rId2" action="ppaction://hlinksldjump"/>
              </a:rPr>
              <a:t>Slide 21</a:t>
            </a:r>
            <a:endParaRPr lang="en-US" dirty="0"/>
          </a:p>
          <a:p>
            <a:pPr lvl="1">
              <a:lnSpc>
                <a:spcPct val="80000"/>
              </a:lnSpc>
            </a:pPr>
            <a:r>
              <a:rPr lang="en-US" dirty="0"/>
              <a:t>Determine what is </a:t>
            </a:r>
            <a:r>
              <a:rPr lang="en-US" dirty="0" smtClean="0"/>
              <a:t>important   </a:t>
            </a:r>
            <a:r>
              <a:rPr lang="en-US" dirty="0" smtClean="0">
                <a:hlinkClick r:id="rId3" action="ppaction://hlinksldjump"/>
              </a:rPr>
              <a:t>Counting Exercise</a:t>
            </a:r>
            <a:endParaRPr lang="en-US" dirty="0"/>
          </a:p>
          <a:p>
            <a:pPr lvl="1">
              <a:lnSpc>
                <a:spcPct val="80000"/>
              </a:lnSpc>
            </a:pPr>
            <a:r>
              <a:rPr lang="en-US" dirty="0"/>
              <a:t>React quickly and correctly to a new </a:t>
            </a:r>
            <a:r>
              <a:rPr lang="en-US" dirty="0" smtClean="0"/>
              <a:t>situation  </a:t>
            </a:r>
            <a:endParaRPr lang="en-US" dirty="0"/>
          </a:p>
          <a:p>
            <a:pPr lvl="1">
              <a:lnSpc>
                <a:spcPct val="80000"/>
              </a:lnSpc>
            </a:pPr>
            <a:r>
              <a:rPr lang="en-US" dirty="0"/>
              <a:t>Understand visual </a:t>
            </a:r>
            <a:r>
              <a:rPr lang="en-US" dirty="0" smtClean="0"/>
              <a:t>images  </a:t>
            </a:r>
            <a:r>
              <a:rPr lang="en-US" dirty="0" smtClean="0">
                <a:hlinkClick r:id="rId4" action="ppaction://hlinksldjump"/>
              </a:rPr>
              <a:t>Slide 21</a:t>
            </a:r>
            <a:r>
              <a:rPr lang="en-US" dirty="0" smtClean="0"/>
              <a:t> </a:t>
            </a:r>
            <a:endParaRPr lang="en-US" dirty="0"/>
          </a:p>
          <a:p>
            <a:pPr lvl="1">
              <a:lnSpc>
                <a:spcPct val="80000"/>
              </a:lnSpc>
            </a:pPr>
            <a:r>
              <a:rPr lang="en-US" dirty="0"/>
              <a:t>Process and manipulate </a:t>
            </a:r>
            <a:r>
              <a:rPr lang="en-US" dirty="0" smtClean="0"/>
              <a:t>symbols  </a:t>
            </a:r>
            <a:endParaRPr lang="en-US" dirty="0"/>
          </a:p>
          <a:p>
            <a:pPr lvl="1">
              <a:lnSpc>
                <a:spcPct val="80000"/>
              </a:lnSpc>
            </a:pPr>
            <a:r>
              <a:rPr lang="en-US" dirty="0"/>
              <a:t>Be creative and imaginative</a:t>
            </a:r>
          </a:p>
          <a:p>
            <a:pPr lvl="1">
              <a:lnSpc>
                <a:spcPct val="80000"/>
              </a:lnSpc>
            </a:pPr>
            <a:r>
              <a:rPr lang="en-US" dirty="0"/>
              <a:t>Use heuristics</a:t>
            </a:r>
          </a:p>
          <a:p>
            <a:endParaRPr lang="en-US" dirty="0"/>
          </a:p>
        </p:txBody>
      </p:sp>
    </p:spTree>
    <p:extLst>
      <p:ext uri="{BB962C8B-B14F-4D97-AF65-F5344CB8AC3E}">
        <p14:creationId xmlns:p14="http://schemas.microsoft.com/office/powerpoint/2010/main" val="2005240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Branches of AI</a:t>
            </a:r>
            <a:endParaRPr lang="en-US" dirty="0"/>
          </a:p>
        </p:txBody>
      </p:sp>
      <p:sp>
        <p:nvSpPr>
          <p:cNvPr id="3" name="Content Placeholder 2"/>
          <p:cNvSpPr>
            <a:spLocks noGrp="1"/>
          </p:cNvSpPr>
          <p:nvPr>
            <p:ph idx="1"/>
          </p:nvPr>
        </p:nvSpPr>
        <p:spPr/>
        <p:txBody>
          <a:bodyPr>
            <a:normAutofit/>
          </a:bodyPr>
          <a:lstStyle/>
          <a:p>
            <a:pPr lvl="1"/>
            <a:r>
              <a:rPr lang="en-US" altLang="en-US" dirty="0"/>
              <a:t>Learning system</a:t>
            </a:r>
          </a:p>
          <a:p>
            <a:pPr lvl="2"/>
            <a:r>
              <a:rPr lang="en-US" altLang="en-US" dirty="0"/>
              <a:t>Computer changes how it functions or reacts to situations based on </a:t>
            </a:r>
            <a:r>
              <a:rPr lang="en-US" altLang="en-US" dirty="0" smtClean="0"/>
              <a:t>feedback</a:t>
            </a:r>
          </a:p>
          <a:p>
            <a:pPr lvl="2"/>
            <a:endParaRPr lang="en-US" altLang="en-US" dirty="0"/>
          </a:p>
          <a:p>
            <a:pPr lvl="2"/>
            <a:r>
              <a:rPr lang="en-US" altLang="en-US" dirty="0" smtClean="0">
                <a:hlinkClick r:id="rId2" action="ppaction://hlinksldjump"/>
              </a:rPr>
              <a:t>Slide 19</a:t>
            </a:r>
            <a:endParaRPr lang="en-US" altLang="en-US" dirty="0" smtClean="0"/>
          </a:p>
          <a:p>
            <a:pPr lvl="2"/>
            <a:endParaRPr lang="en-US" altLang="en-US" dirty="0"/>
          </a:p>
          <a:p>
            <a:pPr lvl="1"/>
            <a:r>
              <a:rPr lang="en-US" altLang="en-US" dirty="0"/>
              <a:t>Natural language processing</a:t>
            </a:r>
          </a:p>
          <a:p>
            <a:pPr lvl="2"/>
            <a:r>
              <a:rPr lang="en-US" altLang="en-US" dirty="0"/>
              <a:t>Computers understand and react to statements and commands made in a “natural” language, such as </a:t>
            </a:r>
            <a:r>
              <a:rPr lang="en-US" altLang="en-US" dirty="0"/>
              <a:t>English      </a:t>
            </a:r>
            <a:r>
              <a:rPr lang="en-US" altLang="en-US" dirty="0">
                <a:hlinkClick r:id="rId3"/>
              </a:rPr>
              <a:t>http://</a:t>
            </a:r>
            <a:r>
              <a:rPr lang="en-US" altLang="en-US" dirty="0" smtClean="0">
                <a:hlinkClick r:id="rId3"/>
              </a:rPr>
              <a:t>psych.fullerton.edu/mbirnbaum/psych101/Eliza.htm</a:t>
            </a:r>
            <a:endParaRPr lang="en-US" altLang="en-US" dirty="0" smtClean="0"/>
          </a:p>
          <a:p>
            <a:pPr marL="914400" lvl="2" indent="0">
              <a:buNone/>
            </a:pPr>
            <a:endParaRPr lang="en-US" altLang="en-US" dirty="0"/>
          </a:p>
          <a:p>
            <a:pPr lvl="1"/>
            <a:r>
              <a:rPr lang="en-US" altLang="en-US" dirty="0"/>
              <a:t>Neural network</a:t>
            </a:r>
          </a:p>
          <a:p>
            <a:pPr lvl="2"/>
            <a:r>
              <a:rPr lang="en-US" altLang="en-US" dirty="0"/>
              <a:t>Computer system that can act like or simulate the functioning of the human </a:t>
            </a:r>
            <a:r>
              <a:rPr lang="en-US" altLang="en-US" dirty="0" smtClean="0"/>
              <a:t>brain</a:t>
            </a:r>
          </a:p>
          <a:p>
            <a:pPr lvl="2"/>
            <a:r>
              <a:rPr lang="en-US" altLang="en-US" dirty="0" smtClean="0">
                <a:hlinkClick r:id="rId4"/>
              </a:rPr>
              <a:t>https://quickdraw.withgoogle.com/</a:t>
            </a:r>
            <a:endParaRPr lang="en-US" altLang="en-US" dirty="0"/>
          </a:p>
          <a:p>
            <a:endParaRPr lang="en-US" dirty="0"/>
          </a:p>
        </p:txBody>
      </p:sp>
    </p:spTree>
    <p:extLst>
      <p:ext uri="{BB962C8B-B14F-4D97-AF65-F5344CB8AC3E}">
        <p14:creationId xmlns:p14="http://schemas.microsoft.com/office/powerpoint/2010/main" val="353172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rot="10800000" flipV="1">
            <a:off x="4225925" y="5137098"/>
            <a:ext cx="4441825" cy="1485898"/>
          </a:xfrm>
        </p:spPr>
        <p:txBody>
          <a:bodyPr>
            <a:normAutofit/>
          </a:bodyPr>
          <a:lstStyle/>
          <a:p>
            <a:pPr marL="0" indent="0">
              <a:buNone/>
            </a:pPr>
            <a:endParaRPr lang="en-US" dirty="0">
              <a:hlinkClick r:id="rId2"/>
            </a:endParaRPr>
          </a:p>
          <a:p>
            <a:endParaRPr lang="en-US" dirty="0" smtClean="0">
              <a:hlinkClick r:id="rId2"/>
            </a:endParaRPr>
          </a:p>
          <a:p>
            <a:r>
              <a:rPr lang="en-US" dirty="0" smtClean="0">
                <a:hlinkClick r:id="rId2"/>
              </a:rPr>
              <a:t>https</a:t>
            </a:r>
            <a:r>
              <a:rPr lang="en-US" dirty="0">
                <a:hlinkClick r:id="rId2"/>
              </a:rPr>
              <a:t>://www.phdproject.org</a:t>
            </a:r>
            <a:r>
              <a:rPr lang="en-US" dirty="0" smtClean="0">
                <a:hlinkClick r:id="rId2"/>
              </a:rPr>
              <a:t>/</a:t>
            </a:r>
            <a:endParaRPr lang="en-US" dirty="0" smtClean="0"/>
          </a:p>
          <a:p>
            <a:endParaRPr lang="en-US" dirty="0"/>
          </a:p>
          <a:p>
            <a:endParaRPr lang="en-US" dirty="0"/>
          </a:p>
        </p:txBody>
      </p:sp>
      <p:pic>
        <p:nvPicPr>
          <p:cNvPr id="1026" name="Picture 2" descr="The PhD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948" y="1631900"/>
            <a:ext cx="6851777" cy="2635299"/>
          </a:xfrm>
          <a:prstGeom prst="rect">
            <a:avLst/>
          </a:prstGeom>
          <a:solidFill>
            <a:schemeClr val="tx1"/>
          </a:solidFill>
        </p:spPr>
      </p:pic>
    </p:spTree>
    <p:extLst>
      <p:ext uri="{BB962C8B-B14F-4D97-AF65-F5344CB8AC3E}">
        <p14:creationId xmlns:p14="http://schemas.microsoft.com/office/powerpoint/2010/main" val="316381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745323"/>
            <a:ext cx="8610600" cy="1293028"/>
          </a:xfrm>
        </p:spPr>
        <p:txBody>
          <a:bodyPr/>
          <a:lstStyle/>
          <a:p>
            <a:pPr algn="ctr"/>
            <a:r>
              <a:rPr lang="en-US" dirty="0" err="1" smtClean="0"/>
              <a:t>ToPIC’S</a:t>
            </a:r>
            <a:r>
              <a:rPr lang="en-US" dirty="0" smtClean="0"/>
              <a:t> FOR TODAY   </a:t>
            </a:r>
            <a:endParaRPr lang="en-US" dirty="0"/>
          </a:p>
        </p:txBody>
      </p:sp>
      <p:sp>
        <p:nvSpPr>
          <p:cNvPr id="3" name="Content Placeholder 2"/>
          <p:cNvSpPr>
            <a:spLocks noGrp="1"/>
          </p:cNvSpPr>
          <p:nvPr>
            <p:ph idx="1"/>
          </p:nvPr>
        </p:nvSpPr>
        <p:spPr/>
        <p:txBody>
          <a:bodyPr/>
          <a:lstStyle/>
          <a:p>
            <a:r>
              <a:rPr lang="en-US" dirty="0" smtClean="0"/>
              <a:t>1.  </a:t>
            </a:r>
            <a:r>
              <a:rPr lang="en-US" dirty="0" smtClean="0"/>
              <a:t>Why is AI important to</a:t>
            </a:r>
            <a:r>
              <a:rPr lang="en-US" dirty="0" smtClean="0"/>
              <a:t> you?</a:t>
            </a:r>
          </a:p>
          <a:p>
            <a:r>
              <a:rPr lang="en-US" dirty="0" smtClean="0"/>
              <a:t>2.  Where are we using AI right now?</a:t>
            </a:r>
            <a:endParaRPr lang="en-US" dirty="0" smtClean="0"/>
          </a:p>
          <a:p>
            <a:r>
              <a:rPr lang="en-US" dirty="0"/>
              <a:t>3</a:t>
            </a:r>
            <a:r>
              <a:rPr lang="en-US" dirty="0" smtClean="0"/>
              <a:t>.  How does the brain work?</a:t>
            </a:r>
            <a:endParaRPr lang="en-US" dirty="0" smtClean="0"/>
          </a:p>
          <a:p>
            <a:r>
              <a:rPr lang="en-US" dirty="0"/>
              <a:t>4</a:t>
            </a:r>
            <a:r>
              <a:rPr lang="en-US" dirty="0" smtClean="0"/>
              <a:t>.  What are the goals of Artificial Intelligence?</a:t>
            </a:r>
          </a:p>
          <a:p>
            <a:r>
              <a:rPr lang="en-US" dirty="0" smtClean="0"/>
              <a:t>5.  What is Intelligence?</a:t>
            </a:r>
          </a:p>
          <a:p>
            <a:r>
              <a:rPr lang="en-US" dirty="0" smtClean="0"/>
              <a:t>6.  What are important components of AI systems?</a:t>
            </a:r>
          </a:p>
          <a:p>
            <a:r>
              <a:rPr lang="en-US" dirty="0" smtClean="0"/>
              <a:t>7.  What is Intelligent Behavior?</a:t>
            </a:r>
          </a:p>
          <a:p>
            <a:r>
              <a:rPr lang="en-US" dirty="0" smtClean="0"/>
              <a:t>8.  What are the Major Branches of AI?</a:t>
            </a:r>
            <a:endParaRPr lang="en-US" dirty="0"/>
          </a:p>
          <a:p>
            <a:r>
              <a:rPr lang="en-US" dirty="0" smtClean="0"/>
              <a:t>9.  The Future</a:t>
            </a:r>
          </a:p>
          <a:p>
            <a:endParaRPr lang="en-US" dirty="0" smtClean="0"/>
          </a:p>
          <a:p>
            <a:pPr marL="0" indent="0">
              <a:buNone/>
            </a:pPr>
            <a:endParaRPr lang="en-US" dirty="0"/>
          </a:p>
        </p:txBody>
      </p:sp>
    </p:spTree>
    <p:extLst>
      <p:ext uri="{BB962C8B-B14F-4D97-AF65-F5344CB8AC3E}">
        <p14:creationId xmlns:p14="http://schemas.microsoft.com/office/powerpoint/2010/main" val="3371287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hlinkClick r:id="rId2"/>
            </a:endParaRPr>
          </a:p>
          <a:p>
            <a:endParaRPr lang="en-US" dirty="0" smtClean="0">
              <a:hlinkClick r:id="rId2"/>
            </a:endParaRPr>
          </a:p>
          <a:p>
            <a:endParaRPr lang="en-US" dirty="0">
              <a:hlinkClick r:id="rId2"/>
            </a:endParaRPr>
          </a:p>
          <a:p>
            <a:r>
              <a:rPr lang="en-US" dirty="0" smtClean="0">
                <a:hlinkClick r:id="rId2"/>
              </a:rPr>
              <a:t>https</a:t>
            </a:r>
            <a:r>
              <a:rPr lang="en-US" dirty="0">
                <a:hlinkClick r:id="rId2"/>
              </a:rPr>
              <a:t>://</a:t>
            </a:r>
            <a:r>
              <a:rPr lang="en-US" dirty="0" smtClean="0">
                <a:hlinkClick r:id="rId2"/>
              </a:rPr>
              <a:t>www.youtube.com/watch?v=QaoDXYYtgK0</a:t>
            </a:r>
            <a:r>
              <a:rPr lang="en-US" dirty="0" smtClean="0"/>
              <a:t>  Facebook AI stopped</a:t>
            </a:r>
          </a:p>
          <a:p>
            <a:endParaRPr lang="en-US" dirty="0"/>
          </a:p>
        </p:txBody>
      </p:sp>
    </p:spTree>
    <p:extLst>
      <p:ext uri="{BB962C8B-B14F-4D97-AF65-F5344CB8AC3E}">
        <p14:creationId xmlns:p14="http://schemas.microsoft.com/office/powerpoint/2010/main" val="3712500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Counting Exercise</a:t>
            </a:r>
            <a:endParaRPr lang="en-US" dirty="0"/>
          </a:p>
        </p:txBody>
      </p:sp>
      <p:sp>
        <p:nvSpPr>
          <p:cNvPr id="3" name="Content Placeholder 2"/>
          <p:cNvSpPr>
            <a:spLocks noGrp="1"/>
          </p:cNvSpPr>
          <p:nvPr>
            <p:ph idx="1"/>
          </p:nvPr>
        </p:nvSpPr>
        <p:spPr>
          <a:xfrm>
            <a:off x="3200400" y="3280410"/>
            <a:ext cx="10820400" cy="4024125"/>
          </a:xfrm>
        </p:spPr>
        <p:txBody>
          <a:bodyPr/>
          <a:lstStyle/>
          <a:p>
            <a:r>
              <a:rPr lang="en-US" dirty="0">
                <a:hlinkClick r:id="rId2"/>
              </a:rPr>
              <a:t>https://</a:t>
            </a:r>
            <a:r>
              <a:rPr lang="en-US" dirty="0" smtClean="0">
                <a:hlinkClick r:id="rId2"/>
              </a:rPr>
              <a:t>www.youtube.com/watch?v=IGQmdoK_ZfY</a:t>
            </a:r>
            <a:endParaRPr lang="en-US" dirty="0" smtClean="0"/>
          </a:p>
          <a:p>
            <a:endParaRPr lang="en-US" dirty="0"/>
          </a:p>
        </p:txBody>
      </p:sp>
    </p:spTree>
    <p:extLst>
      <p:ext uri="{BB962C8B-B14F-4D97-AF65-F5344CB8AC3E}">
        <p14:creationId xmlns:p14="http://schemas.microsoft.com/office/powerpoint/2010/main" val="1150398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hlinkClick r:id="rId2"/>
            </a:endParaRPr>
          </a:p>
          <a:p>
            <a:r>
              <a:rPr lang="en-US" sz="3200" dirty="0" smtClean="0"/>
              <a:t>Watch closely!!</a:t>
            </a:r>
            <a:endParaRPr lang="en-US" sz="3200" dirty="0">
              <a:hlinkClick r:id="rId2"/>
            </a:endParaRPr>
          </a:p>
          <a:p>
            <a:pPr marL="0" indent="0">
              <a:buNone/>
            </a:pPr>
            <a:endParaRPr lang="en-US" dirty="0" smtClean="0">
              <a:hlinkClick r:id="rId2"/>
            </a:endParaRPr>
          </a:p>
          <a:p>
            <a:endParaRPr lang="en-US" dirty="0">
              <a:hlinkClick r:id="rId2"/>
            </a:endParaRPr>
          </a:p>
          <a:p>
            <a:r>
              <a:rPr lang="en-US" dirty="0" smtClean="0">
                <a:hlinkClick r:id="rId2"/>
              </a:rPr>
              <a:t>https</a:t>
            </a:r>
            <a:r>
              <a:rPr lang="en-US" dirty="0">
                <a:hlinkClick r:id="rId2"/>
              </a:rPr>
              <a:t>://i.kinja-img.com/gawker-media/image/upload/s--d1_TfIT2--/</a:t>
            </a:r>
            <a:r>
              <a:rPr lang="en-US" dirty="0" smtClean="0">
                <a:hlinkClick r:id="rId2"/>
              </a:rPr>
              <a:t>c_fit,fl_progressive,q_80,w_636/18dn0idlxdiujgif.mp4</a:t>
            </a:r>
            <a:endParaRPr lang="en-US" dirty="0" smtClean="0"/>
          </a:p>
          <a:p>
            <a:endParaRPr lang="en-US" dirty="0"/>
          </a:p>
        </p:txBody>
      </p:sp>
    </p:spTree>
    <p:extLst>
      <p:ext uri="{BB962C8B-B14F-4D97-AF65-F5344CB8AC3E}">
        <p14:creationId xmlns:p14="http://schemas.microsoft.com/office/powerpoint/2010/main" val="3873963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Image result for if you can read th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6037" y="0"/>
            <a:ext cx="70049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75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116" y="960438"/>
            <a:ext cx="8610600" cy="1293028"/>
          </a:xfrm>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sp>
        <p:nvSpPr>
          <p:cNvPr id="4" name="Rectangle 1"/>
          <p:cNvSpPr>
            <a:spLocks noChangeArrowheads="1"/>
          </p:cNvSpPr>
          <p:nvPr/>
        </p:nvSpPr>
        <p:spPr bwMode="auto">
          <a:xfrm>
            <a:off x="509064" y="810164"/>
            <a:ext cx="10871699" cy="473975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n w="0"/>
                <a:effectLst>
                  <a:outerShdw blurRad="38100" dist="19050" dir="2700000" algn="tl" rotWithShape="0">
                    <a:schemeClr val="dk1">
                      <a:alpha val="40000"/>
                    </a:schemeClr>
                  </a:outerShdw>
                </a:effectLst>
                <a:cs typeface="Arial" panose="020B0604020202020204" pitchFamily="34" charset="0"/>
                <a:hlinkClick r:id="rId2"/>
              </a:rPr>
              <a:t>Prof Stephen Hawking Warns, Robots Could Evolve Faster Than Human Race and Could Be Hard to Stop</a:t>
            </a:r>
            <a:endParaRPr lang="en-US" altLang="en-US" dirty="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ln w="0"/>
                <a:effectLst>
                  <a:outerShdw blurRad="38100" dist="19050" dir="2700000" algn="tl" rotWithShape="0">
                    <a:schemeClr val="dk1">
                      <a:alpha val="40000"/>
                    </a:schemeClr>
                  </a:outerShdw>
                </a:effectLst>
                <a:cs typeface="Arial" panose="020B0604020202020204" pitchFamily="34" charset="0"/>
                <a:hlinkClick r:id="rId3" action="ppaction://hlinkfile"/>
              </a:rPr>
              <a:t>New Law Students At Risk of Losing Law Firm Jobs to AI</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hlinkClick r:id="rId4"/>
              </a:rPr>
              <a:t>Artificial Intelligence Learns And Recreates Complex, Nobel-Winning Physics Experiment</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hlinkClick r:id="rId5"/>
              </a:rPr>
              <a:t>AI Uses Swarm Intelligence To Correctly Predict Winners Of Kentucky Derby</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ln w="0"/>
                <a:effectLst>
                  <a:outerShdw blurRad="38100" dist="19050" dir="2700000" algn="tl" rotWithShape="0">
                    <a:schemeClr val="dk1">
                      <a:alpha val="40000"/>
                    </a:schemeClr>
                  </a:outerShdw>
                </a:effectLst>
                <a:cs typeface="Arial" panose="020B0604020202020204" pitchFamily="34" charset="0"/>
                <a:hlinkClick r:id="rId6" action="ppaction://hlinkfile"/>
              </a:rPr>
              <a:t>Let Artificial Intelligence Find </a:t>
            </a:r>
            <a:r>
              <a:rPr lang="en-US" altLang="en-US" dirty="0">
                <a:ln w="0"/>
                <a:effectLst>
                  <a:outerShdw blurRad="38100" dist="19050" dir="2700000" algn="tl" rotWithShape="0">
                    <a:schemeClr val="dk1">
                      <a:alpha val="40000"/>
                    </a:schemeClr>
                  </a:outerShdw>
                </a:effectLst>
                <a:cs typeface="Arial" panose="020B0604020202020204" pitchFamily="34" charset="0"/>
                <a:hlinkClick r:id="rId6" action="ppaction://hlinkfile"/>
              </a:rPr>
              <a:t>T</a:t>
            </a:r>
            <a:r>
              <a:rPr lang="en-US" altLang="en-US" dirty="0" smtClean="0">
                <a:ln w="0"/>
                <a:effectLst>
                  <a:outerShdw blurRad="38100" dist="19050" dir="2700000" algn="tl" rotWithShape="0">
                    <a:schemeClr val="dk1">
                      <a:alpha val="40000"/>
                    </a:schemeClr>
                  </a:outerShdw>
                </a:effectLst>
                <a:cs typeface="Arial" panose="020B0604020202020204" pitchFamily="34" charset="0"/>
                <a:hlinkClick r:id="rId6" action="ppaction://hlinkfile"/>
              </a:rPr>
              <a:t>hat Perfect </a:t>
            </a:r>
            <a:r>
              <a:rPr lang="en-US" altLang="en-US" dirty="0">
                <a:ln w="0"/>
                <a:effectLst>
                  <a:outerShdw blurRad="38100" dist="19050" dir="2700000" algn="tl" rotWithShape="0">
                    <a:schemeClr val="dk1">
                      <a:alpha val="40000"/>
                    </a:schemeClr>
                  </a:outerShdw>
                </a:effectLst>
                <a:cs typeface="Arial" panose="020B0604020202020204" pitchFamily="34" charset="0"/>
                <a:hlinkClick r:id="rId6" action="ppaction://hlinkfile"/>
              </a:rPr>
              <a:t>M</a:t>
            </a:r>
            <a:r>
              <a:rPr lang="en-US" altLang="en-US" dirty="0" smtClean="0">
                <a:ln w="0"/>
                <a:effectLst>
                  <a:outerShdw blurRad="38100" dist="19050" dir="2700000" algn="tl" rotWithShape="0">
                    <a:schemeClr val="dk1">
                      <a:alpha val="40000"/>
                    </a:schemeClr>
                  </a:outerShdw>
                </a:effectLst>
                <a:cs typeface="Arial" panose="020B0604020202020204" pitchFamily="34" charset="0"/>
                <a:hlinkClick r:id="rId6" action="ppaction://hlinkfile"/>
              </a:rPr>
              <a:t>atch For You</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hlinkClick r:id="rId7" action="ppaction://hlinkfile"/>
              </a:rPr>
              <a:t>Microsoft Develops Artist-Bot That Converts Texts to Images</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hlinkClick r:id="rId8"/>
              </a:rPr>
              <a:t>Japanese AI Writes Short Story, Makes It To Finals Of Literary </a:t>
            </a: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hlinkClick r:id="rId8"/>
              </a:rPr>
              <a:t>Competition</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defTabSz="914400"/>
            <a:r>
              <a:rPr lang="en-US" b="1" dirty="0" smtClean="0">
                <a:hlinkClick r:id="rId3" action="ppaction://hlinkfile"/>
              </a:rPr>
              <a:t>How </a:t>
            </a:r>
            <a:r>
              <a:rPr lang="en-US" b="1" dirty="0">
                <a:hlinkClick r:id="rId3" action="ppaction://hlinkfile"/>
              </a:rPr>
              <a:t>Long Do I Have Left?’ AI Can Help Answer That Question</a:t>
            </a:r>
            <a:endParaRPr lang="en-US" b="1"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p:txBody>
      </p:sp>
      <p:sp>
        <p:nvSpPr>
          <p:cNvPr id="5" name="AutoShape 2" descr="Stephen Hawking">
            <a:hlinkClick r:id="rId9"/>
          </p:cNvPr>
          <p:cNvSpPr>
            <a:spLocks noChangeAspect="1" noChangeArrowheads="1"/>
          </p:cNvSpPr>
          <p:nvPr/>
        </p:nvSpPr>
        <p:spPr bwMode="auto">
          <a:xfrm>
            <a:off x="31750" y="-5538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Amazon Alexa iPhone">
            <a:hlinkClick r:id="rId10"/>
          </p:cNvPr>
          <p:cNvSpPr>
            <a:spLocks noChangeAspect="1" noChangeArrowheads="1"/>
          </p:cNvSpPr>
          <p:nvPr/>
        </p:nvSpPr>
        <p:spPr bwMode="auto">
          <a:xfrm>
            <a:off x="31750" y="-4762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Westfield Hosts Interactive Artificial Intelligence Storytelling For Kids At Pop-Up Indoor Park">
            <a:hlinkClick r:id="rId11"/>
          </p:cNvPr>
          <p:cNvSpPr>
            <a:spLocks noChangeAspect="1" noChangeArrowheads="1"/>
          </p:cNvSpPr>
          <p:nvPr/>
        </p:nvSpPr>
        <p:spPr bwMode="auto">
          <a:xfrm>
            <a:off x="31750" y="-3986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Google DeepMind">
            <a:hlinkClick r:id="rId12"/>
          </p:cNvPr>
          <p:cNvSpPr>
            <a:spLocks noChangeAspect="1" noChangeArrowheads="1"/>
          </p:cNvSpPr>
          <p:nvPr/>
        </p:nvSpPr>
        <p:spPr bwMode="auto">
          <a:xfrm>
            <a:off x="31750" y="-3209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Prof Stephen Hawking Warns, Robots Could Evolve Faster Than Human Race and Could Be Hard to Stop">
            <a:hlinkClick r:id="rId2"/>
          </p:cNvPr>
          <p:cNvSpPr>
            <a:spLocks noChangeAspect="1" noChangeArrowheads="1"/>
          </p:cNvSpPr>
          <p:nvPr/>
        </p:nvSpPr>
        <p:spPr bwMode="auto">
          <a:xfrm>
            <a:off x="31750" y="-2433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Experts Warn Against Existential Risks of AI; Scientists Recommend ‘Kill Switch’ To Prevent AI from Rising Up Against Humans">
            <a:hlinkClick r:id="rId13"/>
          </p:cNvPr>
          <p:cNvSpPr>
            <a:spLocks noChangeAspect="1" noChangeArrowheads="1"/>
          </p:cNvSpPr>
          <p:nvPr/>
        </p:nvSpPr>
        <p:spPr bwMode="auto">
          <a:xfrm>
            <a:off x="31750" y="-1657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acebook Down">
            <a:hlinkClick r:id="rId14"/>
          </p:cNvPr>
          <p:cNvSpPr>
            <a:spLocks noChangeAspect="1" noChangeArrowheads="1"/>
          </p:cNvSpPr>
          <p:nvPr/>
        </p:nvSpPr>
        <p:spPr bwMode="auto">
          <a:xfrm>
            <a:off x="31750" y="-744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Elon Musk (Not At Code Conference)">
            <a:hlinkClick r:id="rId15"/>
          </p:cNvPr>
          <p:cNvSpPr>
            <a:spLocks noChangeAspect="1" noChangeArrowheads="1"/>
          </p:cNvSpPr>
          <p:nvPr/>
        </p:nvSpPr>
        <p:spPr bwMode="auto">
          <a:xfrm>
            <a:off x="31750" y="3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Artificial Intelligence">
            <a:hlinkClick r:id="rId4"/>
          </p:cNvPr>
          <p:cNvSpPr>
            <a:spLocks noChangeAspect="1" noChangeArrowheads="1"/>
          </p:cNvSpPr>
          <p:nvPr/>
        </p:nvSpPr>
        <p:spPr bwMode="auto">
          <a:xfrm>
            <a:off x="31750" y="808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Kentucky Derby">
            <a:hlinkClick r:id="rId5"/>
          </p:cNvPr>
          <p:cNvSpPr>
            <a:spLocks noChangeAspect="1" noChangeArrowheads="1"/>
          </p:cNvSpPr>
          <p:nvPr/>
        </p:nvSpPr>
        <p:spPr bwMode="auto">
          <a:xfrm>
            <a:off x="31750" y="1584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Cybersecurity">
            <a:hlinkClick r:id="rId16"/>
          </p:cNvPr>
          <p:cNvSpPr>
            <a:spLocks noChangeAspect="1" noChangeArrowheads="1"/>
          </p:cNvSpPr>
          <p:nvPr/>
        </p:nvSpPr>
        <p:spPr bwMode="auto">
          <a:xfrm>
            <a:off x="31750" y="2360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3" descr="Microsoft">
            <a:hlinkClick r:id="rId17"/>
          </p:cNvPr>
          <p:cNvSpPr>
            <a:spLocks noChangeAspect="1" noChangeArrowheads="1"/>
          </p:cNvSpPr>
          <p:nvPr/>
        </p:nvSpPr>
        <p:spPr bwMode="auto">
          <a:xfrm>
            <a:off x="31750" y="3136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4" descr="Writing">
            <a:hlinkClick r:id="rId8"/>
          </p:cNvPr>
          <p:cNvSpPr>
            <a:spLocks noChangeAspect="1" noChangeArrowheads="1"/>
          </p:cNvSpPr>
          <p:nvPr/>
        </p:nvSpPr>
        <p:spPr bwMode="auto">
          <a:xfrm>
            <a:off x="31750" y="39131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5" descr="Microsoft">
            <a:hlinkClick r:id="rId18"/>
          </p:cNvPr>
          <p:cNvSpPr>
            <a:spLocks noChangeAspect="1" noChangeArrowheads="1"/>
          </p:cNvSpPr>
          <p:nvPr/>
        </p:nvSpPr>
        <p:spPr bwMode="auto">
          <a:xfrm>
            <a:off x="31750" y="4689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Google AI Computer AlphaGo Defeats World's Best Go Player">
            <a:hlinkClick r:id="rId19"/>
          </p:cNvPr>
          <p:cNvSpPr>
            <a:spLocks noChangeAspect="1" noChangeArrowheads="1"/>
          </p:cNvSpPr>
          <p:nvPr/>
        </p:nvSpPr>
        <p:spPr bwMode="auto">
          <a:xfrm>
            <a:off x="31750" y="5465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941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1" end="1"/>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4">
                                            <p:txEl>
                                              <p:pRg st="1" end="1"/>
                                            </p:txEl>
                                          </p:spTgt>
                                        </p:tgtEl>
                                        <p:attrNameLst>
                                          <p:attrName>style.visibility</p:attrName>
                                        </p:attrNameLst>
                                      </p:cBhvr>
                                      <p:to>
                                        <p:strVal val="hidden"/>
                                      </p:to>
                                    </p:set>
                                  </p:subTnLst>
                                </p:cTn>
                              </p:par>
                            </p:childTnLst>
                          </p:cTn>
                        </p:par>
                        <p:par>
                          <p:cTn id="9" fill="hold">
                            <p:stCondLst>
                              <p:cond delay="3000"/>
                            </p:stCondLst>
                            <p:childTnLst>
                              <p:par>
                                <p:cTn id="10" presetID="2" presetClass="entr" presetSubtype="4" fill="hold" nodeType="afterEffect">
                                  <p:stCondLst>
                                    <p:cond delay="0"/>
                                  </p:stCondLst>
                                  <p:iterate type="lt">
                                    <p:tmPct val="0"/>
                                  </p:iterate>
                                  <p:childTnLst>
                                    <p:set>
                                      <p:cBhvr>
                                        <p:cTn id="11" dur="1" fill="hold">
                                          <p:stCondLst>
                                            <p:cond delay="0"/>
                                          </p:stCondLst>
                                        </p:cTn>
                                        <p:tgtEl>
                                          <p:spTgt spid="4">
                                            <p:txEl>
                                              <p:pRg st="5" end="5"/>
                                            </p:txEl>
                                          </p:spTgt>
                                        </p:tgtEl>
                                        <p:attrNameLst>
                                          <p:attrName>style.visibility</p:attrName>
                                        </p:attrNameLst>
                                      </p:cBhvr>
                                      <p:to>
                                        <p:strVal val="visible"/>
                                      </p:to>
                                    </p:set>
                                    <p:anim calcmode="lin" valueType="num">
                                      <p:cBhvr additive="base">
                                        <p:cTn id="12" dur="3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4">
                                            <p:txEl>
                                              <p:pRg st="5" end="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10"/>
                                            </p:cond>
                                          </p:stCondLst>
                                        </p:cTn>
                                        <p:tgtEl>
                                          <p:spTgt spid="4">
                                            <p:txEl>
                                              <p:pRg st="5" end="5"/>
                                            </p:txEl>
                                          </p:spTgt>
                                        </p:tgtEl>
                                        <p:attrNameLst>
                                          <p:attrName>style.visibility</p:attrName>
                                        </p:attrNameLst>
                                      </p:cBhvr>
                                      <p:to>
                                        <p:strVal val="hidden"/>
                                      </p:to>
                                    </p:set>
                                  </p:subTnLst>
                                </p:cTn>
                              </p:par>
                            </p:childTnLst>
                          </p:cTn>
                        </p:par>
                        <p:par>
                          <p:cTn id="14" fill="hold">
                            <p:stCondLst>
                              <p:cond delay="6000"/>
                            </p:stCondLst>
                            <p:childTnLst>
                              <p:par>
                                <p:cTn id="15" presetID="2" presetClass="entr" presetSubtype="4" fill="hold" nodeType="afterEffect">
                                  <p:stCondLst>
                                    <p:cond delay="0"/>
                                  </p:stCondLst>
                                  <p:iterate type="lt">
                                    <p:tmPct val="0"/>
                                  </p:iterate>
                                  <p:childTnLst>
                                    <p:set>
                                      <p:cBhvr>
                                        <p:cTn id="16" dur="1" fill="hold">
                                          <p:stCondLst>
                                            <p:cond delay="0"/>
                                          </p:stCondLst>
                                        </p:cTn>
                                        <p:tgtEl>
                                          <p:spTgt spid="4">
                                            <p:txEl>
                                              <p:pRg st="7" end="7"/>
                                            </p:txEl>
                                          </p:spTgt>
                                        </p:tgtEl>
                                        <p:attrNameLst>
                                          <p:attrName>style.visibility</p:attrName>
                                        </p:attrNameLst>
                                      </p:cBhvr>
                                      <p:to>
                                        <p:strVal val="visible"/>
                                      </p:to>
                                    </p:set>
                                    <p:anim calcmode="lin" valueType="num">
                                      <p:cBhvr additive="base">
                                        <p:cTn id="17" dur="3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4">
                                            <p:txEl>
                                              <p:pRg st="7" end="7"/>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15"/>
                                            </p:cond>
                                          </p:stCondLst>
                                        </p:cTn>
                                        <p:tgtEl>
                                          <p:spTgt spid="4">
                                            <p:txEl>
                                              <p:pRg st="7" end="7"/>
                                            </p:txEl>
                                          </p:spTgt>
                                        </p:tgtEl>
                                        <p:attrNameLst>
                                          <p:attrName>style.visibility</p:attrName>
                                        </p:attrNameLst>
                                      </p:cBhvr>
                                      <p:to>
                                        <p:strVal val="hidden"/>
                                      </p:to>
                                    </p:set>
                                  </p:subTnLst>
                                </p:cTn>
                              </p:par>
                            </p:childTnLst>
                          </p:cTn>
                        </p:par>
                        <p:par>
                          <p:cTn id="19" fill="hold">
                            <p:stCondLst>
                              <p:cond delay="9000"/>
                            </p:stCondLst>
                            <p:childTnLst>
                              <p:par>
                                <p:cTn id="20" presetID="2" presetClass="entr" presetSubtype="4" fill="hold" nodeType="afterEffect">
                                  <p:stCondLst>
                                    <p:cond delay="0"/>
                                  </p:stCondLst>
                                  <p:iterate type="lt">
                                    <p:tmPct val="0"/>
                                  </p:iterate>
                                  <p:childTnLst>
                                    <p:set>
                                      <p:cBhvr>
                                        <p:cTn id="21" dur="1" fill="hold">
                                          <p:stCondLst>
                                            <p:cond delay="0"/>
                                          </p:stCondLst>
                                        </p:cTn>
                                        <p:tgtEl>
                                          <p:spTgt spid="4">
                                            <p:txEl>
                                              <p:pRg st="13" end="13"/>
                                            </p:txEl>
                                          </p:spTgt>
                                        </p:tgtEl>
                                        <p:attrNameLst>
                                          <p:attrName>style.visibility</p:attrName>
                                        </p:attrNameLst>
                                      </p:cBhvr>
                                      <p:to>
                                        <p:strVal val="visible"/>
                                      </p:to>
                                    </p:set>
                                    <p:anim calcmode="lin" valueType="num">
                                      <p:cBhvr additive="base">
                                        <p:cTn id="22" dur="30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4">
                                            <p:txEl>
                                              <p:pRg st="13" end="13"/>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20"/>
                                            </p:cond>
                                          </p:stCondLst>
                                        </p:cTn>
                                        <p:tgtEl>
                                          <p:spTgt spid="4">
                                            <p:txEl>
                                              <p:pRg st="13" end="13"/>
                                            </p:txEl>
                                          </p:spTgt>
                                        </p:tgtEl>
                                        <p:attrNameLst>
                                          <p:attrName>style.visibility</p:attrName>
                                        </p:attrNameLst>
                                      </p:cBhvr>
                                      <p:to>
                                        <p:strVal val="hidden"/>
                                      </p:to>
                                    </p:set>
                                  </p:subTnLst>
                                </p:cTn>
                              </p:par>
                            </p:childTnLst>
                          </p:cTn>
                        </p:par>
                        <p:par>
                          <p:cTn id="24" fill="hold">
                            <p:stCondLst>
                              <p:cond delay="12000"/>
                            </p:stCondLst>
                            <p:childTnLst>
                              <p:par>
                                <p:cTn id="25" presetID="2" presetClass="entr" presetSubtype="4" fill="hold" nodeType="afterEffect">
                                  <p:stCondLst>
                                    <p:cond delay="0"/>
                                  </p:stCondLst>
                                  <p:iterate type="lt">
                                    <p:tmPct val="0"/>
                                  </p:iterate>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4">
                                            <p:txEl>
                                              <p:pRg st="3" end="3"/>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25"/>
                                            </p:cond>
                                          </p:stCondLst>
                                        </p:cTn>
                                        <p:tgtEl>
                                          <p:spTgt spid="4">
                                            <p:txEl>
                                              <p:pRg st="3" end="3"/>
                                            </p:txEl>
                                          </p:spTgt>
                                        </p:tgtEl>
                                        <p:attrNameLst>
                                          <p:attrName>style.visibility</p:attrName>
                                        </p:attrNameLst>
                                      </p:cBhvr>
                                      <p:to>
                                        <p:strVal val="hidden"/>
                                      </p:to>
                                    </p:set>
                                  </p:subTnLst>
                                </p:cTn>
                              </p:par>
                            </p:childTnLst>
                          </p:cTn>
                        </p:par>
                        <p:par>
                          <p:cTn id="29" fill="hold">
                            <p:stCondLst>
                              <p:cond delay="15000"/>
                            </p:stCondLst>
                            <p:childTnLst>
                              <p:par>
                                <p:cTn id="30" presetID="2" presetClass="entr" presetSubtype="4" fill="hold" nodeType="afterEffect">
                                  <p:stCondLst>
                                    <p:cond delay="0"/>
                                  </p:stCondLst>
                                  <p:iterate type="lt">
                                    <p:tmPct val="0"/>
                                  </p:iterate>
                                  <p:childTnLst>
                                    <p:set>
                                      <p:cBhvr>
                                        <p:cTn id="31" dur="1" fill="hold">
                                          <p:stCondLst>
                                            <p:cond delay="0"/>
                                          </p:stCondLst>
                                        </p:cTn>
                                        <p:tgtEl>
                                          <p:spTgt spid="4">
                                            <p:txEl>
                                              <p:pRg st="9" end="9"/>
                                            </p:txEl>
                                          </p:spTgt>
                                        </p:tgtEl>
                                        <p:attrNameLst>
                                          <p:attrName>style.visibility</p:attrName>
                                        </p:attrNameLst>
                                      </p:cBhvr>
                                      <p:to>
                                        <p:strVal val="visible"/>
                                      </p:to>
                                    </p:set>
                                    <p:anim calcmode="lin" valueType="num">
                                      <p:cBhvr additive="base">
                                        <p:cTn id="32" dur="3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4">
                                            <p:txEl>
                                              <p:pRg st="9" end="9"/>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30"/>
                                            </p:cond>
                                          </p:stCondLst>
                                        </p:cTn>
                                        <p:tgtEl>
                                          <p:spTgt spid="4">
                                            <p:txEl>
                                              <p:pRg st="9" end="9"/>
                                            </p:txEl>
                                          </p:spTgt>
                                        </p:tgtEl>
                                        <p:attrNameLst>
                                          <p:attrName>style.visibility</p:attrName>
                                        </p:attrNameLst>
                                      </p:cBhvr>
                                      <p:to>
                                        <p:strVal val="hidden"/>
                                      </p:to>
                                    </p:set>
                                  </p:subTnLst>
                                </p:cTn>
                              </p:par>
                            </p:childTnLst>
                          </p:cTn>
                        </p:par>
                        <p:par>
                          <p:cTn id="34" fill="hold">
                            <p:stCondLst>
                              <p:cond delay="18000"/>
                            </p:stCondLst>
                            <p:childTnLst>
                              <p:par>
                                <p:cTn id="35" presetID="2" presetClass="entr" presetSubtype="4" fill="hold" nodeType="afterEffect">
                                  <p:stCondLst>
                                    <p:cond delay="0"/>
                                  </p:stCondLst>
                                  <p:iterate type="lt">
                                    <p:tmPct val="0"/>
                                  </p:iterate>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3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4">
                                            <p:txEl>
                                              <p:pRg st="11" end="11"/>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35"/>
                                            </p:cond>
                                          </p:stCondLst>
                                        </p:cTn>
                                        <p:tgtEl>
                                          <p:spTgt spid="4">
                                            <p:txEl>
                                              <p:pRg st="11" end="11"/>
                                            </p:txEl>
                                          </p:spTgt>
                                        </p:tgtEl>
                                        <p:attrNameLst>
                                          <p:attrName>style.visibility</p:attrName>
                                        </p:attrNameLst>
                                      </p:cBhvr>
                                      <p:to>
                                        <p:strVal val="hidden"/>
                                      </p:to>
                                    </p:set>
                                  </p:subTnLst>
                                </p:cTn>
                              </p:par>
                            </p:childTnLst>
                          </p:cTn>
                        </p:par>
                        <p:par>
                          <p:cTn id="39" fill="hold">
                            <p:stCondLst>
                              <p:cond delay="21000"/>
                            </p:stCondLst>
                            <p:childTnLst>
                              <p:par>
                                <p:cTn id="40" presetID="2" presetClass="entr" presetSubtype="4" fill="hold" nodeType="afterEffect">
                                  <p:stCondLst>
                                    <p:cond delay="0"/>
                                  </p:stCondLst>
                                  <p:iterate type="lt">
                                    <p:tmPct val="0"/>
                                  </p:iterate>
                                  <p:childTnLst>
                                    <p:set>
                                      <p:cBhvr>
                                        <p:cTn id="41" dur="1" fill="hold">
                                          <p:stCondLst>
                                            <p:cond delay="0"/>
                                          </p:stCondLst>
                                        </p:cTn>
                                        <p:tgtEl>
                                          <p:spTgt spid="4">
                                            <p:txEl>
                                              <p:pRg st="15" end="15"/>
                                            </p:txEl>
                                          </p:spTgt>
                                        </p:tgtEl>
                                        <p:attrNameLst>
                                          <p:attrName>style.visibility</p:attrName>
                                        </p:attrNameLst>
                                      </p:cBhvr>
                                      <p:to>
                                        <p:strVal val="visible"/>
                                      </p:to>
                                    </p:set>
                                    <p:anim calcmode="lin" valueType="num">
                                      <p:cBhvr additive="base">
                                        <p:cTn id="42" dur="30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xit" presetSubtype="0" fill="hold" grpId="0" nodeType="clickEffect">
                                  <p:stCondLst>
                                    <p:cond delay="0"/>
                                  </p:stCondLst>
                                  <p:iterate type="lt">
                                    <p:tmPct val="0"/>
                                  </p:iterate>
                                  <p:childTnLst>
                                    <p:anim calcmode="lin" valueType="num">
                                      <p:cBhvr>
                                        <p:cTn id="47" dur="1000"/>
                                        <p:tgtEl>
                                          <p:spTgt spid="4">
                                            <p:txEl>
                                              <p:pRg st="1" end="1"/>
                                            </p:txEl>
                                          </p:spTgt>
                                        </p:tgtEl>
                                        <p:attrNameLst>
                                          <p:attrName>ppt_w</p:attrName>
                                        </p:attrNameLst>
                                      </p:cBhvr>
                                      <p:tavLst>
                                        <p:tav tm="0">
                                          <p:val>
                                            <p:strVal val="ppt_w"/>
                                          </p:val>
                                        </p:tav>
                                        <p:tav tm="100000">
                                          <p:val>
                                            <p:fltVal val="0"/>
                                          </p:val>
                                        </p:tav>
                                      </p:tavLst>
                                    </p:anim>
                                    <p:anim calcmode="lin" valueType="num">
                                      <p:cBhvr>
                                        <p:cTn id="48" dur="1000"/>
                                        <p:tgtEl>
                                          <p:spTgt spid="4">
                                            <p:txEl>
                                              <p:pRg st="1" end="1"/>
                                            </p:txEl>
                                          </p:spTgt>
                                        </p:tgtEl>
                                        <p:attrNameLst>
                                          <p:attrName>ppt_h</p:attrName>
                                        </p:attrNameLst>
                                      </p:cBhvr>
                                      <p:tavLst>
                                        <p:tav tm="0">
                                          <p:val>
                                            <p:strVal val="ppt_h"/>
                                          </p:val>
                                        </p:tav>
                                        <p:tav tm="100000">
                                          <p:val>
                                            <p:fltVal val="0"/>
                                          </p:val>
                                        </p:tav>
                                      </p:tavLst>
                                    </p:anim>
                                    <p:anim calcmode="lin" valueType="num">
                                      <p:cBhvr>
                                        <p:cTn id="49"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50" dur="1000"/>
                                        <p:tgtEl>
                                          <p:spTgt spid="4">
                                            <p:txEl>
                                              <p:pRg st="1" end="1"/>
                                            </p:txEl>
                                          </p:spTgt>
                                        </p:tgtEl>
                                      </p:cBhvr>
                                    </p:animEffect>
                                    <p:set>
                                      <p:cBhvr>
                                        <p:cTn id="51" dur="1" fill="hold">
                                          <p:stCondLst>
                                            <p:cond delay="999"/>
                                          </p:stCondLst>
                                        </p:cTn>
                                        <p:tgtEl>
                                          <p:spTgt spid="4">
                                            <p:txEl>
                                              <p:pRg st="1" end="1"/>
                                            </p:txEl>
                                          </p:spTgt>
                                        </p:tgtEl>
                                        <p:attrNameLst>
                                          <p:attrName>style.visibility</p:attrName>
                                        </p:attrNameLst>
                                      </p:cBhvr>
                                      <p:to>
                                        <p:strVal val="hidden"/>
                                      </p:to>
                                    </p:set>
                                  </p:childTnLst>
                                </p:cTn>
                              </p:par>
                              <p:par>
                                <p:cTn id="52" presetID="31" presetClass="exit" presetSubtype="0" fill="hold" grpId="0" nodeType="withEffect">
                                  <p:stCondLst>
                                    <p:cond delay="0"/>
                                  </p:stCondLst>
                                  <p:iterate type="lt">
                                    <p:tmPct val="0"/>
                                  </p:iterate>
                                  <p:childTnLst>
                                    <p:anim calcmode="lin" valueType="num">
                                      <p:cBhvr>
                                        <p:cTn id="53" dur="1000"/>
                                        <p:tgtEl>
                                          <p:spTgt spid="4">
                                            <p:txEl>
                                              <p:pRg st="3" end="3"/>
                                            </p:txEl>
                                          </p:spTgt>
                                        </p:tgtEl>
                                        <p:attrNameLst>
                                          <p:attrName>ppt_w</p:attrName>
                                        </p:attrNameLst>
                                      </p:cBhvr>
                                      <p:tavLst>
                                        <p:tav tm="0">
                                          <p:val>
                                            <p:strVal val="ppt_w"/>
                                          </p:val>
                                        </p:tav>
                                        <p:tav tm="100000">
                                          <p:val>
                                            <p:fltVal val="0"/>
                                          </p:val>
                                        </p:tav>
                                      </p:tavLst>
                                    </p:anim>
                                    <p:anim calcmode="lin" valueType="num">
                                      <p:cBhvr>
                                        <p:cTn id="54" dur="1000"/>
                                        <p:tgtEl>
                                          <p:spTgt spid="4">
                                            <p:txEl>
                                              <p:pRg st="3" end="3"/>
                                            </p:txEl>
                                          </p:spTgt>
                                        </p:tgtEl>
                                        <p:attrNameLst>
                                          <p:attrName>ppt_h</p:attrName>
                                        </p:attrNameLst>
                                      </p:cBhvr>
                                      <p:tavLst>
                                        <p:tav tm="0">
                                          <p:val>
                                            <p:strVal val="ppt_h"/>
                                          </p:val>
                                        </p:tav>
                                        <p:tav tm="100000">
                                          <p:val>
                                            <p:fltVal val="0"/>
                                          </p:val>
                                        </p:tav>
                                      </p:tavLst>
                                    </p:anim>
                                    <p:anim calcmode="lin" valueType="num">
                                      <p:cBhvr>
                                        <p:cTn id="55"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56" dur="1000"/>
                                        <p:tgtEl>
                                          <p:spTgt spid="4">
                                            <p:txEl>
                                              <p:pRg st="3" end="3"/>
                                            </p:txEl>
                                          </p:spTgt>
                                        </p:tgtEl>
                                      </p:cBhvr>
                                    </p:animEffect>
                                    <p:set>
                                      <p:cBhvr>
                                        <p:cTn id="57" dur="1" fill="hold">
                                          <p:stCondLst>
                                            <p:cond delay="999"/>
                                          </p:stCondLst>
                                        </p:cTn>
                                        <p:tgtEl>
                                          <p:spTgt spid="4">
                                            <p:txEl>
                                              <p:pRg st="3" end="3"/>
                                            </p:txEl>
                                          </p:spTgt>
                                        </p:tgtEl>
                                        <p:attrNameLst>
                                          <p:attrName>style.visibility</p:attrName>
                                        </p:attrNameLst>
                                      </p:cBhvr>
                                      <p:to>
                                        <p:strVal val="hidden"/>
                                      </p:to>
                                    </p:set>
                                  </p:childTnLst>
                                </p:cTn>
                              </p:par>
                              <p:par>
                                <p:cTn id="58" presetID="31" presetClass="exit" presetSubtype="0" fill="hold" grpId="0" nodeType="withEffect">
                                  <p:stCondLst>
                                    <p:cond delay="0"/>
                                  </p:stCondLst>
                                  <p:childTnLst>
                                    <p:anim calcmode="lin" valueType="num">
                                      <p:cBhvr>
                                        <p:cTn id="59" dur="1000"/>
                                        <p:tgtEl>
                                          <p:spTgt spid="4">
                                            <p:txEl>
                                              <p:pRg st="4" end="4"/>
                                            </p:txEl>
                                          </p:spTgt>
                                        </p:tgtEl>
                                        <p:attrNameLst>
                                          <p:attrName>ppt_w</p:attrName>
                                        </p:attrNameLst>
                                      </p:cBhvr>
                                      <p:tavLst>
                                        <p:tav tm="0">
                                          <p:val>
                                            <p:strVal val="ppt_w"/>
                                          </p:val>
                                        </p:tav>
                                        <p:tav tm="100000">
                                          <p:val>
                                            <p:fltVal val="0"/>
                                          </p:val>
                                        </p:tav>
                                      </p:tavLst>
                                    </p:anim>
                                    <p:anim calcmode="lin" valueType="num">
                                      <p:cBhvr>
                                        <p:cTn id="60" dur="1000"/>
                                        <p:tgtEl>
                                          <p:spTgt spid="4">
                                            <p:txEl>
                                              <p:pRg st="4" end="4"/>
                                            </p:txEl>
                                          </p:spTgt>
                                        </p:tgtEl>
                                        <p:attrNameLst>
                                          <p:attrName>ppt_h</p:attrName>
                                        </p:attrNameLst>
                                      </p:cBhvr>
                                      <p:tavLst>
                                        <p:tav tm="0">
                                          <p:val>
                                            <p:strVal val="ppt_h"/>
                                          </p:val>
                                        </p:tav>
                                        <p:tav tm="100000">
                                          <p:val>
                                            <p:fltVal val="0"/>
                                          </p:val>
                                        </p:tav>
                                      </p:tavLst>
                                    </p:anim>
                                    <p:anim calcmode="lin" valueType="num">
                                      <p:cBhvr>
                                        <p:cTn id="61"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62" dur="1000"/>
                                        <p:tgtEl>
                                          <p:spTgt spid="4">
                                            <p:txEl>
                                              <p:pRg st="4" end="4"/>
                                            </p:txEl>
                                          </p:spTgt>
                                        </p:tgtEl>
                                      </p:cBhvr>
                                    </p:animEffect>
                                    <p:set>
                                      <p:cBhvr>
                                        <p:cTn id="63" dur="1" fill="hold">
                                          <p:stCondLst>
                                            <p:cond delay="999"/>
                                          </p:stCondLst>
                                        </p:cTn>
                                        <p:tgtEl>
                                          <p:spTgt spid="4">
                                            <p:txEl>
                                              <p:pRg st="4" end="4"/>
                                            </p:txEl>
                                          </p:spTgt>
                                        </p:tgtEl>
                                        <p:attrNameLst>
                                          <p:attrName>style.visibility</p:attrName>
                                        </p:attrNameLst>
                                      </p:cBhvr>
                                      <p:to>
                                        <p:strVal val="hidden"/>
                                      </p:to>
                                    </p:set>
                                  </p:childTnLst>
                                </p:cTn>
                              </p:par>
                              <p:par>
                                <p:cTn id="64" presetID="31" presetClass="exit" presetSubtype="0" fill="hold" grpId="0" nodeType="withEffect">
                                  <p:stCondLst>
                                    <p:cond delay="0"/>
                                  </p:stCondLst>
                                  <p:iterate type="lt">
                                    <p:tmPct val="0"/>
                                  </p:iterate>
                                  <p:childTnLst>
                                    <p:anim calcmode="lin" valueType="num">
                                      <p:cBhvr>
                                        <p:cTn id="65" dur="1000"/>
                                        <p:tgtEl>
                                          <p:spTgt spid="4">
                                            <p:txEl>
                                              <p:pRg st="5" end="5"/>
                                            </p:txEl>
                                          </p:spTgt>
                                        </p:tgtEl>
                                        <p:attrNameLst>
                                          <p:attrName>ppt_w</p:attrName>
                                        </p:attrNameLst>
                                      </p:cBhvr>
                                      <p:tavLst>
                                        <p:tav tm="0">
                                          <p:val>
                                            <p:strVal val="ppt_w"/>
                                          </p:val>
                                        </p:tav>
                                        <p:tav tm="100000">
                                          <p:val>
                                            <p:fltVal val="0"/>
                                          </p:val>
                                        </p:tav>
                                      </p:tavLst>
                                    </p:anim>
                                    <p:anim calcmode="lin" valueType="num">
                                      <p:cBhvr>
                                        <p:cTn id="66" dur="1000"/>
                                        <p:tgtEl>
                                          <p:spTgt spid="4">
                                            <p:txEl>
                                              <p:pRg st="5" end="5"/>
                                            </p:txEl>
                                          </p:spTgt>
                                        </p:tgtEl>
                                        <p:attrNameLst>
                                          <p:attrName>ppt_h</p:attrName>
                                        </p:attrNameLst>
                                      </p:cBhvr>
                                      <p:tavLst>
                                        <p:tav tm="0">
                                          <p:val>
                                            <p:strVal val="ppt_h"/>
                                          </p:val>
                                        </p:tav>
                                        <p:tav tm="100000">
                                          <p:val>
                                            <p:fltVal val="0"/>
                                          </p:val>
                                        </p:tav>
                                      </p:tavLst>
                                    </p:anim>
                                    <p:anim calcmode="lin" valueType="num">
                                      <p:cBhvr>
                                        <p:cTn id="67" dur="1000"/>
                                        <p:tgtEl>
                                          <p:spTgt spid="4">
                                            <p:txEl>
                                              <p:pRg st="5" end="5"/>
                                            </p:txEl>
                                          </p:spTgt>
                                        </p:tgtEl>
                                        <p:attrNameLst>
                                          <p:attrName>style.rotation</p:attrName>
                                        </p:attrNameLst>
                                      </p:cBhvr>
                                      <p:tavLst>
                                        <p:tav tm="0">
                                          <p:val>
                                            <p:fltVal val="0"/>
                                          </p:val>
                                        </p:tav>
                                        <p:tav tm="100000">
                                          <p:val>
                                            <p:fltVal val="90"/>
                                          </p:val>
                                        </p:tav>
                                      </p:tavLst>
                                    </p:anim>
                                    <p:animEffect transition="out" filter="fade">
                                      <p:cBhvr>
                                        <p:cTn id="68" dur="1000"/>
                                        <p:tgtEl>
                                          <p:spTgt spid="4">
                                            <p:txEl>
                                              <p:pRg st="5" end="5"/>
                                            </p:txEl>
                                          </p:spTgt>
                                        </p:tgtEl>
                                      </p:cBhvr>
                                    </p:animEffect>
                                    <p:set>
                                      <p:cBhvr>
                                        <p:cTn id="69" dur="1" fill="hold">
                                          <p:stCondLst>
                                            <p:cond delay="999"/>
                                          </p:stCondLst>
                                        </p:cTn>
                                        <p:tgtEl>
                                          <p:spTgt spid="4">
                                            <p:txEl>
                                              <p:pRg st="5" end="5"/>
                                            </p:txEl>
                                          </p:spTgt>
                                        </p:tgtEl>
                                        <p:attrNameLst>
                                          <p:attrName>style.visibility</p:attrName>
                                        </p:attrNameLst>
                                      </p:cBhvr>
                                      <p:to>
                                        <p:strVal val="hidden"/>
                                      </p:to>
                                    </p:set>
                                  </p:childTnLst>
                                </p:cTn>
                              </p:par>
                              <p:par>
                                <p:cTn id="70" presetID="31" presetClass="exit" presetSubtype="0" fill="hold" grpId="0" nodeType="withEffect">
                                  <p:stCondLst>
                                    <p:cond delay="0"/>
                                  </p:stCondLst>
                                  <p:childTnLst>
                                    <p:anim calcmode="lin" valueType="num">
                                      <p:cBhvr>
                                        <p:cTn id="71" dur="1000"/>
                                        <p:tgtEl>
                                          <p:spTgt spid="4">
                                            <p:txEl>
                                              <p:pRg st="6" end="6"/>
                                            </p:txEl>
                                          </p:spTgt>
                                        </p:tgtEl>
                                        <p:attrNameLst>
                                          <p:attrName>ppt_w</p:attrName>
                                        </p:attrNameLst>
                                      </p:cBhvr>
                                      <p:tavLst>
                                        <p:tav tm="0">
                                          <p:val>
                                            <p:strVal val="ppt_w"/>
                                          </p:val>
                                        </p:tav>
                                        <p:tav tm="100000">
                                          <p:val>
                                            <p:fltVal val="0"/>
                                          </p:val>
                                        </p:tav>
                                      </p:tavLst>
                                    </p:anim>
                                    <p:anim calcmode="lin" valueType="num">
                                      <p:cBhvr>
                                        <p:cTn id="72" dur="1000"/>
                                        <p:tgtEl>
                                          <p:spTgt spid="4">
                                            <p:txEl>
                                              <p:pRg st="6" end="6"/>
                                            </p:txEl>
                                          </p:spTgt>
                                        </p:tgtEl>
                                        <p:attrNameLst>
                                          <p:attrName>ppt_h</p:attrName>
                                        </p:attrNameLst>
                                      </p:cBhvr>
                                      <p:tavLst>
                                        <p:tav tm="0">
                                          <p:val>
                                            <p:strVal val="ppt_h"/>
                                          </p:val>
                                        </p:tav>
                                        <p:tav tm="100000">
                                          <p:val>
                                            <p:fltVal val="0"/>
                                          </p:val>
                                        </p:tav>
                                      </p:tavLst>
                                    </p:anim>
                                    <p:anim calcmode="lin" valueType="num">
                                      <p:cBhvr>
                                        <p:cTn id="73" dur="1000"/>
                                        <p:tgtEl>
                                          <p:spTgt spid="4">
                                            <p:txEl>
                                              <p:pRg st="6" end="6"/>
                                            </p:txEl>
                                          </p:spTgt>
                                        </p:tgtEl>
                                        <p:attrNameLst>
                                          <p:attrName>style.rotation</p:attrName>
                                        </p:attrNameLst>
                                      </p:cBhvr>
                                      <p:tavLst>
                                        <p:tav tm="0">
                                          <p:val>
                                            <p:fltVal val="0"/>
                                          </p:val>
                                        </p:tav>
                                        <p:tav tm="100000">
                                          <p:val>
                                            <p:fltVal val="90"/>
                                          </p:val>
                                        </p:tav>
                                      </p:tavLst>
                                    </p:anim>
                                    <p:animEffect transition="out" filter="fade">
                                      <p:cBhvr>
                                        <p:cTn id="74" dur="1000"/>
                                        <p:tgtEl>
                                          <p:spTgt spid="4">
                                            <p:txEl>
                                              <p:pRg st="6" end="6"/>
                                            </p:txEl>
                                          </p:spTgt>
                                        </p:tgtEl>
                                      </p:cBhvr>
                                    </p:animEffect>
                                    <p:set>
                                      <p:cBhvr>
                                        <p:cTn id="75" dur="1" fill="hold">
                                          <p:stCondLst>
                                            <p:cond delay="999"/>
                                          </p:stCondLst>
                                        </p:cTn>
                                        <p:tgtEl>
                                          <p:spTgt spid="4">
                                            <p:txEl>
                                              <p:pRg st="6" end="6"/>
                                            </p:txEl>
                                          </p:spTgt>
                                        </p:tgtEl>
                                        <p:attrNameLst>
                                          <p:attrName>style.visibility</p:attrName>
                                        </p:attrNameLst>
                                      </p:cBhvr>
                                      <p:to>
                                        <p:strVal val="hidden"/>
                                      </p:to>
                                    </p:set>
                                  </p:childTnLst>
                                </p:cTn>
                              </p:par>
                              <p:par>
                                <p:cTn id="76" presetID="31" presetClass="exit" presetSubtype="0" fill="hold" grpId="0" nodeType="withEffect">
                                  <p:stCondLst>
                                    <p:cond delay="0"/>
                                  </p:stCondLst>
                                  <p:iterate type="lt">
                                    <p:tmPct val="0"/>
                                  </p:iterate>
                                  <p:childTnLst>
                                    <p:anim calcmode="lin" valueType="num">
                                      <p:cBhvr>
                                        <p:cTn id="77" dur="1000"/>
                                        <p:tgtEl>
                                          <p:spTgt spid="4">
                                            <p:txEl>
                                              <p:pRg st="7" end="7"/>
                                            </p:txEl>
                                          </p:spTgt>
                                        </p:tgtEl>
                                        <p:attrNameLst>
                                          <p:attrName>ppt_w</p:attrName>
                                        </p:attrNameLst>
                                      </p:cBhvr>
                                      <p:tavLst>
                                        <p:tav tm="0">
                                          <p:val>
                                            <p:strVal val="ppt_w"/>
                                          </p:val>
                                        </p:tav>
                                        <p:tav tm="100000">
                                          <p:val>
                                            <p:fltVal val="0"/>
                                          </p:val>
                                        </p:tav>
                                      </p:tavLst>
                                    </p:anim>
                                    <p:anim calcmode="lin" valueType="num">
                                      <p:cBhvr>
                                        <p:cTn id="78" dur="1000"/>
                                        <p:tgtEl>
                                          <p:spTgt spid="4">
                                            <p:txEl>
                                              <p:pRg st="7" end="7"/>
                                            </p:txEl>
                                          </p:spTgt>
                                        </p:tgtEl>
                                        <p:attrNameLst>
                                          <p:attrName>ppt_h</p:attrName>
                                        </p:attrNameLst>
                                      </p:cBhvr>
                                      <p:tavLst>
                                        <p:tav tm="0">
                                          <p:val>
                                            <p:strVal val="ppt_h"/>
                                          </p:val>
                                        </p:tav>
                                        <p:tav tm="100000">
                                          <p:val>
                                            <p:fltVal val="0"/>
                                          </p:val>
                                        </p:tav>
                                      </p:tavLst>
                                    </p:anim>
                                    <p:anim calcmode="lin" valueType="num">
                                      <p:cBhvr>
                                        <p:cTn id="79" dur="1000"/>
                                        <p:tgtEl>
                                          <p:spTgt spid="4">
                                            <p:txEl>
                                              <p:pRg st="7" end="7"/>
                                            </p:txEl>
                                          </p:spTgt>
                                        </p:tgtEl>
                                        <p:attrNameLst>
                                          <p:attrName>style.rotation</p:attrName>
                                        </p:attrNameLst>
                                      </p:cBhvr>
                                      <p:tavLst>
                                        <p:tav tm="0">
                                          <p:val>
                                            <p:fltVal val="0"/>
                                          </p:val>
                                        </p:tav>
                                        <p:tav tm="100000">
                                          <p:val>
                                            <p:fltVal val="90"/>
                                          </p:val>
                                        </p:tav>
                                      </p:tavLst>
                                    </p:anim>
                                    <p:animEffect transition="out" filter="fade">
                                      <p:cBhvr>
                                        <p:cTn id="80" dur="1000"/>
                                        <p:tgtEl>
                                          <p:spTgt spid="4">
                                            <p:txEl>
                                              <p:pRg st="7" end="7"/>
                                            </p:txEl>
                                          </p:spTgt>
                                        </p:tgtEl>
                                      </p:cBhvr>
                                    </p:animEffect>
                                    <p:set>
                                      <p:cBhvr>
                                        <p:cTn id="81" dur="1" fill="hold">
                                          <p:stCondLst>
                                            <p:cond delay="999"/>
                                          </p:stCondLst>
                                        </p:cTn>
                                        <p:tgtEl>
                                          <p:spTgt spid="4">
                                            <p:txEl>
                                              <p:pRg st="7" end="7"/>
                                            </p:txEl>
                                          </p:spTgt>
                                        </p:tgtEl>
                                        <p:attrNameLst>
                                          <p:attrName>style.visibility</p:attrName>
                                        </p:attrNameLst>
                                      </p:cBhvr>
                                      <p:to>
                                        <p:strVal val="hidden"/>
                                      </p:to>
                                    </p:set>
                                  </p:childTnLst>
                                </p:cTn>
                              </p:par>
                              <p:par>
                                <p:cTn id="82" presetID="31" presetClass="exit" presetSubtype="0" fill="hold" grpId="0" nodeType="withEffect">
                                  <p:stCondLst>
                                    <p:cond delay="0"/>
                                  </p:stCondLst>
                                  <p:childTnLst>
                                    <p:anim calcmode="lin" valueType="num">
                                      <p:cBhvr>
                                        <p:cTn id="83" dur="1000"/>
                                        <p:tgtEl>
                                          <p:spTgt spid="4">
                                            <p:txEl>
                                              <p:pRg st="8" end="8"/>
                                            </p:txEl>
                                          </p:spTgt>
                                        </p:tgtEl>
                                        <p:attrNameLst>
                                          <p:attrName>ppt_w</p:attrName>
                                        </p:attrNameLst>
                                      </p:cBhvr>
                                      <p:tavLst>
                                        <p:tav tm="0">
                                          <p:val>
                                            <p:strVal val="ppt_w"/>
                                          </p:val>
                                        </p:tav>
                                        <p:tav tm="100000">
                                          <p:val>
                                            <p:fltVal val="0"/>
                                          </p:val>
                                        </p:tav>
                                      </p:tavLst>
                                    </p:anim>
                                    <p:anim calcmode="lin" valueType="num">
                                      <p:cBhvr>
                                        <p:cTn id="84" dur="1000"/>
                                        <p:tgtEl>
                                          <p:spTgt spid="4">
                                            <p:txEl>
                                              <p:pRg st="8" end="8"/>
                                            </p:txEl>
                                          </p:spTgt>
                                        </p:tgtEl>
                                        <p:attrNameLst>
                                          <p:attrName>ppt_h</p:attrName>
                                        </p:attrNameLst>
                                      </p:cBhvr>
                                      <p:tavLst>
                                        <p:tav tm="0">
                                          <p:val>
                                            <p:strVal val="ppt_h"/>
                                          </p:val>
                                        </p:tav>
                                        <p:tav tm="100000">
                                          <p:val>
                                            <p:fltVal val="0"/>
                                          </p:val>
                                        </p:tav>
                                      </p:tavLst>
                                    </p:anim>
                                    <p:anim calcmode="lin" valueType="num">
                                      <p:cBhvr>
                                        <p:cTn id="85" dur="1000"/>
                                        <p:tgtEl>
                                          <p:spTgt spid="4">
                                            <p:txEl>
                                              <p:pRg st="8" end="8"/>
                                            </p:txEl>
                                          </p:spTgt>
                                        </p:tgtEl>
                                        <p:attrNameLst>
                                          <p:attrName>style.rotation</p:attrName>
                                        </p:attrNameLst>
                                      </p:cBhvr>
                                      <p:tavLst>
                                        <p:tav tm="0">
                                          <p:val>
                                            <p:fltVal val="0"/>
                                          </p:val>
                                        </p:tav>
                                        <p:tav tm="100000">
                                          <p:val>
                                            <p:fltVal val="90"/>
                                          </p:val>
                                        </p:tav>
                                      </p:tavLst>
                                    </p:anim>
                                    <p:animEffect transition="out" filter="fade">
                                      <p:cBhvr>
                                        <p:cTn id="86" dur="1000"/>
                                        <p:tgtEl>
                                          <p:spTgt spid="4">
                                            <p:txEl>
                                              <p:pRg st="8" end="8"/>
                                            </p:txEl>
                                          </p:spTgt>
                                        </p:tgtEl>
                                      </p:cBhvr>
                                    </p:animEffect>
                                    <p:set>
                                      <p:cBhvr>
                                        <p:cTn id="87" dur="1" fill="hold">
                                          <p:stCondLst>
                                            <p:cond delay="999"/>
                                          </p:stCondLst>
                                        </p:cTn>
                                        <p:tgtEl>
                                          <p:spTgt spid="4">
                                            <p:txEl>
                                              <p:pRg st="8" end="8"/>
                                            </p:txEl>
                                          </p:spTgt>
                                        </p:tgtEl>
                                        <p:attrNameLst>
                                          <p:attrName>style.visibility</p:attrName>
                                        </p:attrNameLst>
                                      </p:cBhvr>
                                      <p:to>
                                        <p:strVal val="hidden"/>
                                      </p:to>
                                    </p:set>
                                  </p:childTnLst>
                                </p:cTn>
                              </p:par>
                              <p:par>
                                <p:cTn id="88" presetID="31" presetClass="exit" presetSubtype="0" fill="hold" grpId="0" nodeType="withEffect">
                                  <p:stCondLst>
                                    <p:cond delay="0"/>
                                  </p:stCondLst>
                                  <p:iterate type="lt">
                                    <p:tmPct val="0"/>
                                  </p:iterate>
                                  <p:childTnLst>
                                    <p:anim calcmode="lin" valueType="num">
                                      <p:cBhvr>
                                        <p:cTn id="89" dur="1000"/>
                                        <p:tgtEl>
                                          <p:spTgt spid="4">
                                            <p:txEl>
                                              <p:pRg st="9" end="9"/>
                                            </p:txEl>
                                          </p:spTgt>
                                        </p:tgtEl>
                                        <p:attrNameLst>
                                          <p:attrName>ppt_w</p:attrName>
                                        </p:attrNameLst>
                                      </p:cBhvr>
                                      <p:tavLst>
                                        <p:tav tm="0">
                                          <p:val>
                                            <p:strVal val="ppt_w"/>
                                          </p:val>
                                        </p:tav>
                                        <p:tav tm="100000">
                                          <p:val>
                                            <p:fltVal val="0"/>
                                          </p:val>
                                        </p:tav>
                                      </p:tavLst>
                                    </p:anim>
                                    <p:anim calcmode="lin" valueType="num">
                                      <p:cBhvr>
                                        <p:cTn id="90" dur="1000"/>
                                        <p:tgtEl>
                                          <p:spTgt spid="4">
                                            <p:txEl>
                                              <p:pRg st="9" end="9"/>
                                            </p:txEl>
                                          </p:spTgt>
                                        </p:tgtEl>
                                        <p:attrNameLst>
                                          <p:attrName>ppt_h</p:attrName>
                                        </p:attrNameLst>
                                      </p:cBhvr>
                                      <p:tavLst>
                                        <p:tav tm="0">
                                          <p:val>
                                            <p:strVal val="ppt_h"/>
                                          </p:val>
                                        </p:tav>
                                        <p:tav tm="100000">
                                          <p:val>
                                            <p:fltVal val="0"/>
                                          </p:val>
                                        </p:tav>
                                      </p:tavLst>
                                    </p:anim>
                                    <p:anim calcmode="lin" valueType="num">
                                      <p:cBhvr>
                                        <p:cTn id="91" dur="1000"/>
                                        <p:tgtEl>
                                          <p:spTgt spid="4">
                                            <p:txEl>
                                              <p:pRg st="9" end="9"/>
                                            </p:txEl>
                                          </p:spTgt>
                                        </p:tgtEl>
                                        <p:attrNameLst>
                                          <p:attrName>style.rotation</p:attrName>
                                        </p:attrNameLst>
                                      </p:cBhvr>
                                      <p:tavLst>
                                        <p:tav tm="0">
                                          <p:val>
                                            <p:fltVal val="0"/>
                                          </p:val>
                                        </p:tav>
                                        <p:tav tm="100000">
                                          <p:val>
                                            <p:fltVal val="90"/>
                                          </p:val>
                                        </p:tav>
                                      </p:tavLst>
                                    </p:anim>
                                    <p:animEffect transition="out" filter="fade">
                                      <p:cBhvr>
                                        <p:cTn id="92" dur="1000"/>
                                        <p:tgtEl>
                                          <p:spTgt spid="4">
                                            <p:txEl>
                                              <p:pRg st="9" end="9"/>
                                            </p:txEl>
                                          </p:spTgt>
                                        </p:tgtEl>
                                      </p:cBhvr>
                                    </p:animEffect>
                                    <p:set>
                                      <p:cBhvr>
                                        <p:cTn id="93" dur="1" fill="hold">
                                          <p:stCondLst>
                                            <p:cond delay="999"/>
                                          </p:stCondLst>
                                        </p:cTn>
                                        <p:tgtEl>
                                          <p:spTgt spid="4">
                                            <p:txEl>
                                              <p:pRg st="9" end="9"/>
                                            </p:txEl>
                                          </p:spTgt>
                                        </p:tgtEl>
                                        <p:attrNameLst>
                                          <p:attrName>style.visibility</p:attrName>
                                        </p:attrNameLst>
                                      </p:cBhvr>
                                      <p:to>
                                        <p:strVal val="hidden"/>
                                      </p:to>
                                    </p:set>
                                  </p:childTnLst>
                                </p:cTn>
                              </p:par>
                              <p:par>
                                <p:cTn id="94" presetID="31" presetClass="exit" presetSubtype="0" fill="hold" grpId="0" nodeType="withEffect">
                                  <p:stCondLst>
                                    <p:cond delay="0"/>
                                  </p:stCondLst>
                                  <p:childTnLst>
                                    <p:anim calcmode="lin" valueType="num">
                                      <p:cBhvr>
                                        <p:cTn id="95" dur="1000"/>
                                        <p:tgtEl>
                                          <p:spTgt spid="4">
                                            <p:txEl>
                                              <p:pRg st="10" end="10"/>
                                            </p:txEl>
                                          </p:spTgt>
                                        </p:tgtEl>
                                        <p:attrNameLst>
                                          <p:attrName>ppt_w</p:attrName>
                                        </p:attrNameLst>
                                      </p:cBhvr>
                                      <p:tavLst>
                                        <p:tav tm="0">
                                          <p:val>
                                            <p:strVal val="ppt_w"/>
                                          </p:val>
                                        </p:tav>
                                        <p:tav tm="100000">
                                          <p:val>
                                            <p:fltVal val="0"/>
                                          </p:val>
                                        </p:tav>
                                      </p:tavLst>
                                    </p:anim>
                                    <p:anim calcmode="lin" valueType="num">
                                      <p:cBhvr>
                                        <p:cTn id="96" dur="1000"/>
                                        <p:tgtEl>
                                          <p:spTgt spid="4">
                                            <p:txEl>
                                              <p:pRg st="10" end="10"/>
                                            </p:txEl>
                                          </p:spTgt>
                                        </p:tgtEl>
                                        <p:attrNameLst>
                                          <p:attrName>ppt_h</p:attrName>
                                        </p:attrNameLst>
                                      </p:cBhvr>
                                      <p:tavLst>
                                        <p:tav tm="0">
                                          <p:val>
                                            <p:strVal val="ppt_h"/>
                                          </p:val>
                                        </p:tav>
                                        <p:tav tm="100000">
                                          <p:val>
                                            <p:fltVal val="0"/>
                                          </p:val>
                                        </p:tav>
                                      </p:tavLst>
                                    </p:anim>
                                    <p:anim calcmode="lin" valueType="num">
                                      <p:cBhvr>
                                        <p:cTn id="97" dur="1000"/>
                                        <p:tgtEl>
                                          <p:spTgt spid="4">
                                            <p:txEl>
                                              <p:pRg st="10" end="10"/>
                                            </p:txEl>
                                          </p:spTgt>
                                        </p:tgtEl>
                                        <p:attrNameLst>
                                          <p:attrName>style.rotation</p:attrName>
                                        </p:attrNameLst>
                                      </p:cBhvr>
                                      <p:tavLst>
                                        <p:tav tm="0">
                                          <p:val>
                                            <p:fltVal val="0"/>
                                          </p:val>
                                        </p:tav>
                                        <p:tav tm="100000">
                                          <p:val>
                                            <p:fltVal val="90"/>
                                          </p:val>
                                        </p:tav>
                                      </p:tavLst>
                                    </p:anim>
                                    <p:animEffect transition="out" filter="fade">
                                      <p:cBhvr>
                                        <p:cTn id="98" dur="1000"/>
                                        <p:tgtEl>
                                          <p:spTgt spid="4">
                                            <p:txEl>
                                              <p:pRg st="10" end="10"/>
                                            </p:txEl>
                                          </p:spTgt>
                                        </p:tgtEl>
                                      </p:cBhvr>
                                    </p:animEffect>
                                    <p:set>
                                      <p:cBhvr>
                                        <p:cTn id="99" dur="1" fill="hold">
                                          <p:stCondLst>
                                            <p:cond delay="999"/>
                                          </p:stCondLst>
                                        </p:cTn>
                                        <p:tgtEl>
                                          <p:spTgt spid="4">
                                            <p:txEl>
                                              <p:pRg st="10" end="10"/>
                                            </p:txEl>
                                          </p:spTgt>
                                        </p:tgtEl>
                                        <p:attrNameLst>
                                          <p:attrName>style.visibility</p:attrName>
                                        </p:attrNameLst>
                                      </p:cBhvr>
                                      <p:to>
                                        <p:strVal val="hidden"/>
                                      </p:to>
                                    </p:set>
                                  </p:childTnLst>
                                </p:cTn>
                              </p:par>
                              <p:par>
                                <p:cTn id="100" presetID="31" presetClass="exit" presetSubtype="0" fill="hold" grpId="0" nodeType="withEffect">
                                  <p:stCondLst>
                                    <p:cond delay="0"/>
                                  </p:stCondLst>
                                  <p:iterate type="lt">
                                    <p:tmPct val="0"/>
                                  </p:iterate>
                                  <p:childTnLst>
                                    <p:anim calcmode="lin" valueType="num">
                                      <p:cBhvr>
                                        <p:cTn id="101" dur="1000"/>
                                        <p:tgtEl>
                                          <p:spTgt spid="4">
                                            <p:txEl>
                                              <p:pRg st="11" end="11"/>
                                            </p:txEl>
                                          </p:spTgt>
                                        </p:tgtEl>
                                        <p:attrNameLst>
                                          <p:attrName>ppt_w</p:attrName>
                                        </p:attrNameLst>
                                      </p:cBhvr>
                                      <p:tavLst>
                                        <p:tav tm="0">
                                          <p:val>
                                            <p:strVal val="ppt_w"/>
                                          </p:val>
                                        </p:tav>
                                        <p:tav tm="100000">
                                          <p:val>
                                            <p:fltVal val="0"/>
                                          </p:val>
                                        </p:tav>
                                      </p:tavLst>
                                    </p:anim>
                                    <p:anim calcmode="lin" valueType="num">
                                      <p:cBhvr>
                                        <p:cTn id="102" dur="1000"/>
                                        <p:tgtEl>
                                          <p:spTgt spid="4">
                                            <p:txEl>
                                              <p:pRg st="11" end="11"/>
                                            </p:txEl>
                                          </p:spTgt>
                                        </p:tgtEl>
                                        <p:attrNameLst>
                                          <p:attrName>ppt_h</p:attrName>
                                        </p:attrNameLst>
                                      </p:cBhvr>
                                      <p:tavLst>
                                        <p:tav tm="0">
                                          <p:val>
                                            <p:strVal val="ppt_h"/>
                                          </p:val>
                                        </p:tav>
                                        <p:tav tm="100000">
                                          <p:val>
                                            <p:fltVal val="0"/>
                                          </p:val>
                                        </p:tav>
                                      </p:tavLst>
                                    </p:anim>
                                    <p:anim calcmode="lin" valueType="num">
                                      <p:cBhvr>
                                        <p:cTn id="103" dur="1000"/>
                                        <p:tgtEl>
                                          <p:spTgt spid="4">
                                            <p:txEl>
                                              <p:pRg st="11" end="11"/>
                                            </p:txEl>
                                          </p:spTgt>
                                        </p:tgtEl>
                                        <p:attrNameLst>
                                          <p:attrName>style.rotation</p:attrName>
                                        </p:attrNameLst>
                                      </p:cBhvr>
                                      <p:tavLst>
                                        <p:tav tm="0">
                                          <p:val>
                                            <p:fltVal val="0"/>
                                          </p:val>
                                        </p:tav>
                                        <p:tav tm="100000">
                                          <p:val>
                                            <p:fltVal val="90"/>
                                          </p:val>
                                        </p:tav>
                                      </p:tavLst>
                                    </p:anim>
                                    <p:animEffect transition="out" filter="fade">
                                      <p:cBhvr>
                                        <p:cTn id="104" dur="1000"/>
                                        <p:tgtEl>
                                          <p:spTgt spid="4">
                                            <p:txEl>
                                              <p:pRg st="11" end="11"/>
                                            </p:txEl>
                                          </p:spTgt>
                                        </p:tgtEl>
                                      </p:cBhvr>
                                    </p:animEffect>
                                    <p:set>
                                      <p:cBhvr>
                                        <p:cTn id="105" dur="1" fill="hold">
                                          <p:stCondLst>
                                            <p:cond delay="999"/>
                                          </p:stCondLst>
                                        </p:cTn>
                                        <p:tgtEl>
                                          <p:spTgt spid="4">
                                            <p:txEl>
                                              <p:pRg st="11" end="11"/>
                                            </p:txEl>
                                          </p:spTgt>
                                        </p:tgtEl>
                                        <p:attrNameLst>
                                          <p:attrName>style.visibility</p:attrName>
                                        </p:attrNameLst>
                                      </p:cBhvr>
                                      <p:to>
                                        <p:strVal val="hidden"/>
                                      </p:to>
                                    </p:set>
                                  </p:childTnLst>
                                </p:cTn>
                              </p:par>
                              <p:par>
                                <p:cTn id="106" presetID="31" presetClass="exit" presetSubtype="0" fill="hold" grpId="0" nodeType="withEffect">
                                  <p:stCondLst>
                                    <p:cond delay="0"/>
                                  </p:stCondLst>
                                  <p:childTnLst>
                                    <p:anim calcmode="lin" valueType="num">
                                      <p:cBhvr>
                                        <p:cTn id="107" dur="1000"/>
                                        <p:tgtEl>
                                          <p:spTgt spid="4">
                                            <p:txEl>
                                              <p:pRg st="12" end="12"/>
                                            </p:txEl>
                                          </p:spTgt>
                                        </p:tgtEl>
                                        <p:attrNameLst>
                                          <p:attrName>ppt_w</p:attrName>
                                        </p:attrNameLst>
                                      </p:cBhvr>
                                      <p:tavLst>
                                        <p:tav tm="0">
                                          <p:val>
                                            <p:strVal val="ppt_w"/>
                                          </p:val>
                                        </p:tav>
                                        <p:tav tm="100000">
                                          <p:val>
                                            <p:fltVal val="0"/>
                                          </p:val>
                                        </p:tav>
                                      </p:tavLst>
                                    </p:anim>
                                    <p:anim calcmode="lin" valueType="num">
                                      <p:cBhvr>
                                        <p:cTn id="108" dur="1000"/>
                                        <p:tgtEl>
                                          <p:spTgt spid="4">
                                            <p:txEl>
                                              <p:pRg st="12" end="12"/>
                                            </p:txEl>
                                          </p:spTgt>
                                        </p:tgtEl>
                                        <p:attrNameLst>
                                          <p:attrName>ppt_h</p:attrName>
                                        </p:attrNameLst>
                                      </p:cBhvr>
                                      <p:tavLst>
                                        <p:tav tm="0">
                                          <p:val>
                                            <p:strVal val="ppt_h"/>
                                          </p:val>
                                        </p:tav>
                                        <p:tav tm="100000">
                                          <p:val>
                                            <p:fltVal val="0"/>
                                          </p:val>
                                        </p:tav>
                                      </p:tavLst>
                                    </p:anim>
                                    <p:anim calcmode="lin" valueType="num">
                                      <p:cBhvr>
                                        <p:cTn id="109" dur="1000"/>
                                        <p:tgtEl>
                                          <p:spTgt spid="4">
                                            <p:txEl>
                                              <p:pRg st="12" end="12"/>
                                            </p:txEl>
                                          </p:spTgt>
                                        </p:tgtEl>
                                        <p:attrNameLst>
                                          <p:attrName>style.rotation</p:attrName>
                                        </p:attrNameLst>
                                      </p:cBhvr>
                                      <p:tavLst>
                                        <p:tav tm="0">
                                          <p:val>
                                            <p:fltVal val="0"/>
                                          </p:val>
                                        </p:tav>
                                        <p:tav tm="100000">
                                          <p:val>
                                            <p:fltVal val="90"/>
                                          </p:val>
                                        </p:tav>
                                      </p:tavLst>
                                    </p:anim>
                                    <p:animEffect transition="out" filter="fade">
                                      <p:cBhvr>
                                        <p:cTn id="110" dur="1000"/>
                                        <p:tgtEl>
                                          <p:spTgt spid="4">
                                            <p:txEl>
                                              <p:pRg st="12" end="12"/>
                                            </p:txEl>
                                          </p:spTgt>
                                        </p:tgtEl>
                                      </p:cBhvr>
                                    </p:animEffect>
                                    <p:set>
                                      <p:cBhvr>
                                        <p:cTn id="111" dur="1" fill="hold">
                                          <p:stCondLst>
                                            <p:cond delay="999"/>
                                          </p:stCondLst>
                                        </p:cTn>
                                        <p:tgtEl>
                                          <p:spTgt spid="4">
                                            <p:txEl>
                                              <p:pRg st="12" end="12"/>
                                            </p:txEl>
                                          </p:spTgt>
                                        </p:tgtEl>
                                        <p:attrNameLst>
                                          <p:attrName>style.visibility</p:attrName>
                                        </p:attrNameLst>
                                      </p:cBhvr>
                                      <p:to>
                                        <p:strVal val="hidden"/>
                                      </p:to>
                                    </p:set>
                                  </p:childTnLst>
                                </p:cTn>
                              </p:par>
                              <p:par>
                                <p:cTn id="112" presetID="31" presetClass="exit" presetSubtype="0" fill="hold" grpId="0" nodeType="withEffect">
                                  <p:stCondLst>
                                    <p:cond delay="0"/>
                                  </p:stCondLst>
                                  <p:iterate type="lt">
                                    <p:tmPct val="0"/>
                                  </p:iterate>
                                  <p:childTnLst>
                                    <p:anim calcmode="lin" valueType="num">
                                      <p:cBhvr>
                                        <p:cTn id="113" dur="1000"/>
                                        <p:tgtEl>
                                          <p:spTgt spid="4">
                                            <p:txEl>
                                              <p:pRg st="13" end="13"/>
                                            </p:txEl>
                                          </p:spTgt>
                                        </p:tgtEl>
                                        <p:attrNameLst>
                                          <p:attrName>ppt_w</p:attrName>
                                        </p:attrNameLst>
                                      </p:cBhvr>
                                      <p:tavLst>
                                        <p:tav tm="0">
                                          <p:val>
                                            <p:strVal val="ppt_w"/>
                                          </p:val>
                                        </p:tav>
                                        <p:tav tm="100000">
                                          <p:val>
                                            <p:fltVal val="0"/>
                                          </p:val>
                                        </p:tav>
                                      </p:tavLst>
                                    </p:anim>
                                    <p:anim calcmode="lin" valueType="num">
                                      <p:cBhvr>
                                        <p:cTn id="114" dur="1000"/>
                                        <p:tgtEl>
                                          <p:spTgt spid="4">
                                            <p:txEl>
                                              <p:pRg st="13" end="13"/>
                                            </p:txEl>
                                          </p:spTgt>
                                        </p:tgtEl>
                                        <p:attrNameLst>
                                          <p:attrName>ppt_h</p:attrName>
                                        </p:attrNameLst>
                                      </p:cBhvr>
                                      <p:tavLst>
                                        <p:tav tm="0">
                                          <p:val>
                                            <p:strVal val="ppt_h"/>
                                          </p:val>
                                        </p:tav>
                                        <p:tav tm="100000">
                                          <p:val>
                                            <p:fltVal val="0"/>
                                          </p:val>
                                        </p:tav>
                                      </p:tavLst>
                                    </p:anim>
                                    <p:anim calcmode="lin" valueType="num">
                                      <p:cBhvr>
                                        <p:cTn id="115" dur="1000"/>
                                        <p:tgtEl>
                                          <p:spTgt spid="4">
                                            <p:txEl>
                                              <p:pRg st="13" end="13"/>
                                            </p:txEl>
                                          </p:spTgt>
                                        </p:tgtEl>
                                        <p:attrNameLst>
                                          <p:attrName>style.rotation</p:attrName>
                                        </p:attrNameLst>
                                      </p:cBhvr>
                                      <p:tavLst>
                                        <p:tav tm="0">
                                          <p:val>
                                            <p:fltVal val="0"/>
                                          </p:val>
                                        </p:tav>
                                        <p:tav tm="100000">
                                          <p:val>
                                            <p:fltVal val="90"/>
                                          </p:val>
                                        </p:tav>
                                      </p:tavLst>
                                    </p:anim>
                                    <p:animEffect transition="out" filter="fade">
                                      <p:cBhvr>
                                        <p:cTn id="116" dur="1000"/>
                                        <p:tgtEl>
                                          <p:spTgt spid="4">
                                            <p:txEl>
                                              <p:pRg st="13" end="13"/>
                                            </p:txEl>
                                          </p:spTgt>
                                        </p:tgtEl>
                                      </p:cBhvr>
                                    </p:animEffect>
                                    <p:set>
                                      <p:cBhvr>
                                        <p:cTn id="117" dur="1" fill="hold">
                                          <p:stCondLst>
                                            <p:cond delay="999"/>
                                          </p:stCondLst>
                                        </p:cTn>
                                        <p:tgtEl>
                                          <p:spTgt spid="4">
                                            <p:txEl>
                                              <p:pRg st="13" end="13"/>
                                            </p:txEl>
                                          </p:spTgt>
                                        </p:tgtEl>
                                        <p:attrNameLst>
                                          <p:attrName>style.visibility</p:attrName>
                                        </p:attrNameLst>
                                      </p:cBhvr>
                                      <p:to>
                                        <p:strVal val="hidden"/>
                                      </p:to>
                                    </p:set>
                                  </p:childTnLst>
                                </p:cTn>
                              </p:par>
                              <p:par>
                                <p:cTn id="118" presetID="31" presetClass="exit" presetSubtype="0" fill="hold" grpId="0" nodeType="withEffect">
                                  <p:stCondLst>
                                    <p:cond delay="0"/>
                                  </p:stCondLst>
                                  <p:childTnLst>
                                    <p:anim calcmode="lin" valueType="num">
                                      <p:cBhvr>
                                        <p:cTn id="119" dur="1000"/>
                                        <p:tgtEl>
                                          <p:spTgt spid="4">
                                            <p:txEl>
                                              <p:pRg st="14" end="14"/>
                                            </p:txEl>
                                          </p:spTgt>
                                        </p:tgtEl>
                                        <p:attrNameLst>
                                          <p:attrName>ppt_w</p:attrName>
                                        </p:attrNameLst>
                                      </p:cBhvr>
                                      <p:tavLst>
                                        <p:tav tm="0">
                                          <p:val>
                                            <p:strVal val="ppt_w"/>
                                          </p:val>
                                        </p:tav>
                                        <p:tav tm="100000">
                                          <p:val>
                                            <p:fltVal val="0"/>
                                          </p:val>
                                        </p:tav>
                                      </p:tavLst>
                                    </p:anim>
                                    <p:anim calcmode="lin" valueType="num">
                                      <p:cBhvr>
                                        <p:cTn id="120" dur="1000"/>
                                        <p:tgtEl>
                                          <p:spTgt spid="4">
                                            <p:txEl>
                                              <p:pRg st="14" end="14"/>
                                            </p:txEl>
                                          </p:spTgt>
                                        </p:tgtEl>
                                        <p:attrNameLst>
                                          <p:attrName>ppt_h</p:attrName>
                                        </p:attrNameLst>
                                      </p:cBhvr>
                                      <p:tavLst>
                                        <p:tav tm="0">
                                          <p:val>
                                            <p:strVal val="ppt_h"/>
                                          </p:val>
                                        </p:tav>
                                        <p:tav tm="100000">
                                          <p:val>
                                            <p:fltVal val="0"/>
                                          </p:val>
                                        </p:tav>
                                      </p:tavLst>
                                    </p:anim>
                                    <p:anim calcmode="lin" valueType="num">
                                      <p:cBhvr>
                                        <p:cTn id="121" dur="1000"/>
                                        <p:tgtEl>
                                          <p:spTgt spid="4">
                                            <p:txEl>
                                              <p:pRg st="14" end="14"/>
                                            </p:txEl>
                                          </p:spTgt>
                                        </p:tgtEl>
                                        <p:attrNameLst>
                                          <p:attrName>style.rotation</p:attrName>
                                        </p:attrNameLst>
                                      </p:cBhvr>
                                      <p:tavLst>
                                        <p:tav tm="0">
                                          <p:val>
                                            <p:fltVal val="0"/>
                                          </p:val>
                                        </p:tav>
                                        <p:tav tm="100000">
                                          <p:val>
                                            <p:fltVal val="90"/>
                                          </p:val>
                                        </p:tav>
                                      </p:tavLst>
                                    </p:anim>
                                    <p:animEffect transition="out" filter="fade">
                                      <p:cBhvr>
                                        <p:cTn id="122" dur="1000"/>
                                        <p:tgtEl>
                                          <p:spTgt spid="4">
                                            <p:txEl>
                                              <p:pRg st="14" end="14"/>
                                            </p:txEl>
                                          </p:spTgt>
                                        </p:tgtEl>
                                      </p:cBhvr>
                                    </p:animEffect>
                                    <p:set>
                                      <p:cBhvr>
                                        <p:cTn id="123" dur="1" fill="hold">
                                          <p:stCondLst>
                                            <p:cond delay="999"/>
                                          </p:stCondLst>
                                        </p:cTn>
                                        <p:tgtEl>
                                          <p:spTgt spid="4">
                                            <p:txEl>
                                              <p:pRg st="14" end="14"/>
                                            </p:txEl>
                                          </p:spTgt>
                                        </p:tgtEl>
                                        <p:attrNameLst>
                                          <p:attrName>style.visibility</p:attrName>
                                        </p:attrNameLst>
                                      </p:cBhvr>
                                      <p:to>
                                        <p:strVal val="hidden"/>
                                      </p:to>
                                    </p:set>
                                  </p:childTnLst>
                                </p:cTn>
                              </p:par>
                              <p:par>
                                <p:cTn id="124" presetID="31" presetClass="exit" presetSubtype="0" fill="hold" grpId="0" nodeType="withEffect">
                                  <p:stCondLst>
                                    <p:cond delay="0"/>
                                  </p:stCondLst>
                                  <p:iterate type="lt">
                                    <p:tmPct val="0"/>
                                  </p:iterate>
                                  <p:childTnLst>
                                    <p:anim calcmode="lin" valueType="num">
                                      <p:cBhvr>
                                        <p:cTn id="125" dur="1000"/>
                                        <p:tgtEl>
                                          <p:spTgt spid="4">
                                            <p:txEl>
                                              <p:pRg st="15" end="15"/>
                                            </p:txEl>
                                          </p:spTgt>
                                        </p:tgtEl>
                                        <p:attrNameLst>
                                          <p:attrName>ppt_w</p:attrName>
                                        </p:attrNameLst>
                                      </p:cBhvr>
                                      <p:tavLst>
                                        <p:tav tm="0">
                                          <p:val>
                                            <p:strVal val="ppt_w"/>
                                          </p:val>
                                        </p:tav>
                                        <p:tav tm="100000">
                                          <p:val>
                                            <p:fltVal val="0"/>
                                          </p:val>
                                        </p:tav>
                                      </p:tavLst>
                                    </p:anim>
                                    <p:anim calcmode="lin" valueType="num">
                                      <p:cBhvr>
                                        <p:cTn id="126" dur="1000"/>
                                        <p:tgtEl>
                                          <p:spTgt spid="4">
                                            <p:txEl>
                                              <p:pRg st="15" end="15"/>
                                            </p:txEl>
                                          </p:spTgt>
                                        </p:tgtEl>
                                        <p:attrNameLst>
                                          <p:attrName>ppt_h</p:attrName>
                                        </p:attrNameLst>
                                      </p:cBhvr>
                                      <p:tavLst>
                                        <p:tav tm="0">
                                          <p:val>
                                            <p:strVal val="ppt_h"/>
                                          </p:val>
                                        </p:tav>
                                        <p:tav tm="100000">
                                          <p:val>
                                            <p:fltVal val="0"/>
                                          </p:val>
                                        </p:tav>
                                      </p:tavLst>
                                    </p:anim>
                                    <p:anim calcmode="lin" valueType="num">
                                      <p:cBhvr>
                                        <p:cTn id="127" dur="1000"/>
                                        <p:tgtEl>
                                          <p:spTgt spid="4">
                                            <p:txEl>
                                              <p:pRg st="15" end="15"/>
                                            </p:txEl>
                                          </p:spTgt>
                                        </p:tgtEl>
                                        <p:attrNameLst>
                                          <p:attrName>style.rotation</p:attrName>
                                        </p:attrNameLst>
                                      </p:cBhvr>
                                      <p:tavLst>
                                        <p:tav tm="0">
                                          <p:val>
                                            <p:fltVal val="0"/>
                                          </p:val>
                                        </p:tav>
                                        <p:tav tm="100000">
                                          <p:val>
                                            <p:fltVal val="90"/>
                                          </p:val>
                                        </p:tav>
                                      </p:tavLst>
                                    </p:anim>
                                    <p:animEffect transition="out" filter="fade">
                                      <p:cBhvr>
                                        <p:cTn id="128" dur="1000"/>
                                        <p:tgtEl>
                                          <p:spTgt spid="4">
                                            <p:txEl>
                                              <p:pRg st="15" end="15"/>
                                            </p:txEl>
                                          </p:spTgt>
                                        </p:tgtEl>
                                      </p:cBhvr>
                                    </p:animEffect>
                                    <p:set>
                                      <p:cBhvr>
                                        <p:cTn id="129" dur="1" fill="hold">
                                          <p:stCondLst>
                                            <p:cond delay="999"/>
                                          </p:stCondLst>
                                        </p:cTn>
                                        <p:tgtEl>
                                          <p:spTgt spid="4">
                                            <p:txEl>
                                              <p:pRg st="15" end="15"/>
                                            </p:txEl>
                                          </p:spTgt>
                                        </p:tgtEl>
                                        <p:attrNameLst>
                                          <p:attrName>style.visibility</p:attrName>
                                        </p:attrNameLst>
                                      </p:cBhvr>
                                      <p:to>
                                        <p:strVal val="hidden"/>
                                      </p:to>
                                    </p:set>
                                  </p:childTnLst>
                                </p:cTn>
                              </p:par>
                              <p:par>
                                <p:cTn id="130" presetID="31" presetClass="exit" presetSubtype="0" fill="hold" grpId="0" nodeType="withEffect">
                                  <p:stCondLst>
                                    <p:cond delay="0"/>
                                  </p:stCondLst>
                                  <p:childTnLst>
                                    <p:anim calcmode="lin" valueType="num">
                                      <p:cBhvr>
                                        <p:cTn id="131" dur="1000"/>
                                        <p:tgtEl>
                                          <p:spTgt spid="4">
                                            <p:bg/>
                                          </p:spTgt>
                                        </p:tgtEl>
                                        <p:attrNameLst>
                                          <p:attrName>ppt_w</p:attrName>
                                        </p:attrNameLst>
                                      </p:cBhvr>
                                      <p:tavLst>
                                        <p:tav tm="0">
                                          <p:val>
                                            <p:strVal val="ppt_w"/>
                                          </p:val>
                                        </p:tav>
                                        <p:tav tm="100000">
                                          <p:val>
                                            <p:fltVal val="0"/>
                                          </p:val>
                                        </p:tav>
                                      </p:tavLst>
                                    </p:anim>
                                    <p:anim calcmode="lin" valueType="num">
                                      <p:cBhvr>
                                        <p:cTn id="132" dur="1000"/>
                                        <p:tgtEl>
                                          <p:spTgt spid="4">
                                            <p:bg/>
                                          </p:spTgt>
                                        </p:tgtEl>
                                        <p:attrNameLst>
                                          <p:attrName>ppt_h</p:attrName>
                                        </p:attrNameLst>
                                      </p:cBhvr>
                                      <p:tavLst>
                                        <p:tav tm="0">
                                          <p:val>
                                            <p:strVal val="ppt_h"/>
                                          </p:val>
                                        </p:tav>
                                        <p:tav tm="100000">
                                          <p:val>
                                            <p:fltVal val="0"/>
                                          </p:val>
                                        </p:tav>
                                      </p:tavLst>
                                    </p:anim>
                                    <p:anim calcmode="lin" valueType="num">
                                      <p:cBhvr>
                                        <p:cTn id="133" dur="1000"/>
                                        <p:tgtEl>
                                          <p:spTgt spid="4">
                                            <p:bg/>
                                          </p:spTgt>
                                        </p:tgtEl>
                                        <p:attrNameLst>
                                          <p:attrName>style.rotation</p:attrName>
                                        </p:attrNameLst>
                                      </p:cBhvr>
                                      <p:tavLst>
                                        <p:tav tm="0">
                                          <p:val>
                                            <p:fltVal val="0"/>
                                          </p:val>
                                        </p:tav>
                                        <p:tav tm="100000">
                                          <p:val>
                                            <p:fltVal val="90"/>
                                          </p:val>
                                        </p:tav>
                                      </p:tavLst>
                                    </p:anim>
                                    <p:animEffect transition="out" filter="fade">
                                      <p:cBhvr>
                                        <p:cTn id="134" dur="1000"/>
                                        <p:tgtEl>
                                          <p:spTgt spid="4">
                                            <p:bg/>
                                          </p:spTgt>
                                        </p:tgtEl>
                                      </p:cBhvr>
                                    </p:animEffect>
                                    <p:set>
                                      <p:cBhvr>
                                        <p:cTn id="135" dur="1" fill="hold">
                                          <p:stCondLst>
                                            <p:cond delay="9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to know about AI?</a:t>
            </a:r>
            <a:endParaRPr lang="en-US" dirty="0"/>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dirty="0" smtClean="0"/>
              <a:t>AI will create 500,000 jobs</a:t>
            </a:r>
          </a:p>
          <a:p>
            <a:pPr marL="457200" indent="-457200">
              <a:buAutoNum type="arabicPeriod"/>
            </a:pPr>
            <a:endParaRPr lang="en-US" dirty="0"/>
          </a:p>
          <a:p>
            <a:pPr marL="457200" indent="-457200">
              <a:buAutoNum type="arabicPeriod"/>
            </a:pPr>
            <a:r>
              <a:rPr lang="en-US" dirty="0" smtClean="0"/>
              <a:t>Competition is fierce globally for the necessary skills</a:t>
            </a:r>
          </a:p>
          <a:p>
            <a:pPr marL="457200" indent="-457200">
              <a:buAutoNum type="arabicPeriod"/>
            </a:pPr>
            <a:endParaRPr lang="en-US" dirty="0"/>
          </a:p>
          <a:p>
            <a:pPr marL="457200" indent="-457200">
              <a:buAutoNum type="arabicPeriod"/>
            </a:pPr>
            <a:r>
              <a:rPr lang="en-US" dirty="0" smtClean="0"/>
              <a:t>Demand for skilled workforce</a:t>
            </a:r>
          </a:p>
          <a:p>
            <a:pPr marL="457200" indent="-457200">
              <a:buAutoNum type="arabicPeriod"/>
            </a:pPr>
            <a:endParaRPr lang="en-US" dirty="0"/>
          </a:p>
          <a:p>
            <a:pPr marL="457200" indent="-457200">
              <a:buAutoNum type="arabicPeriod"/>
            </a:pPr>
            <a:r>
              <a:rPr lang="en-US" dirty="0" smtClean="0"/>
              <a:t>Half of jobs today can be automated</a:t>
            </a:r>
          </a:p>
          <a:p>
            <a:pPr marL="457200" indent="-457200">
              <a:buAutoNum type="arabicPeriod"/>
            </a:pPr>
            <a:endParaRPr lang="en-US" dirty="0"/>
          </a:p>
          <a:p>
            <a:pPr marL="457200" indent="-457200">
              <a:buAutoNum type="arabicPeriod"/>
            </a:pPr>
            <a:r>
              <a:rPr lang="en-US" dirty="0"/>
              <a:t>H</a:t>
            </a:r>
            <a:r>
              <a:rPr lang="en-US" dirty="0" smtClean="0"/>
              <a:t>eed </a:t>
            </a:r>
            <a:r>
              <a:rPr lang="en-US" dirty="0"/>
              <a:t>the warning signs, take initiative, and equip </a:t>
            </a:r>
            <a:r>
              <a:rPr lang="en-US" dirty="0" smtClean="0"/>
              <a:t>yourselves </a:t>
            </a:r>
            <a:r>
              <a:rPr lang="en-US" dirty="0"/>
              <a:t>with the skills needed to survive a potentially tumultuous economic evolution.</a:t>
            </a: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6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anim calcmode="lin" valueType="num">
                                      <p:cBhvr>
                                        <p:cTn id="2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300"/>
                                        <p:tgtEl>
                                          <p:spTgt spid="3">
                                            <p:txEl>
                                              <p:pRg st="6" end="6"/>
                                            </p:txEl>
                                          </p:spTgt>
                                        </p:tgtEl>
                                      </p:cBhvr>
                                    </p:animEffect>
                                    <p:anim calcmode="lin" valueType="num">
                                      <p:cBhvr>
                                        <p:cTn id="29" dur="13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0" dur="13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anim calcmode="lin" valueType="num">
                                      <p:cBhvr>
                                        <p:cTn id="36"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in use today</a:t>
            </a:r>
            <a:endParaRPr lang="en-US" dirty="0"/>
          </a:p>
        </p:txBody>
      </p:sp>
      <p:sp>
        <p:nvSpPr>
          <p:cNvPr id="3" name="Content Placeholder 2"/>
          <p:cNvSpPr>
            <a:spLocks noGrp="1"/>
          </p:cNvSpPr>
          <p:nvPr>
            <p:ph idx="1"/>
          </p:nvPr>
        </p:nvSpPr>
        <p:spPr>
          <a:xfrm>
            <a:off x="685800" y="2349304"/>
            <a:ext cx="10820400" cy="4024125"/>
          </a:xfrm>
        </p:spPr>
        <p:txBody>
          <a:bodyPr>
            <a:normAutofit/>
          </a:bodyPr>
          <a:lstStyle/>
          <a:p>
            <a:pPr marL="0" indent="0">
              <a:buNone/>
            </a:pPr>
            <a:endParaRPr lang="en-US" dirty="0"/>
          </a:p>
          <a:p>
            <a:pPr marL="0" indent="0">
              <a:buNone/>
            </a:pPr>
            <a:endParaRPr lang="en-US" b="1" dirty="0" smtClean="0"/>
          </a:p>
          <a:p>
            <a:pPr marL="0" indent="0">
              <a:buNone/>
            </a:pPr>
            <a:r>
              <a:rPr lang="en-US" b="1" dirty="0" smtClean="0"/>
              <a:t>#</a:t>
            </a:r>
            <a:r>
              <a:rPr lang="en-US" b="1" dirty="0"/>
              <a:t>1 -- Siri</a:t>
            </a:r>
            <a:endParaRPr lang="en-US" dirty="0"/>
          </a:p>
          <a:p>
            <a:r>
              <a:rPr lang="en-US" dirty="0"/>
              <a:t>Everyone is familiar with Apple's personal assistant, </a:t>
            </a:r>
            <a:r>
              <a:rPr lang="en-US" dirty="0">
                <a:hlinkClick r:id="rId3"/>
              </a:rPr>
              <a:t>Siri</a:t>
            </a:r>
            <a:r>
              <a:rPr lang="en-US" dirty="0"/>
              <a:t>. She's the friendly voice-activated computer that we interact with on a daily basis. </a:t>
            </a:r>
            <a:endParaRPr lang="en-US" dirty="0" smtClean="0"/>
          </a:p>
          <a:p>
            <a:endParaRPr lang="en-US" dirty="0" smtClean="0"/>
          </a:p>
          <a:p>
            <a:pPr marL="0" indent="0">
              <a:buNone/>
            </a:pPr>
            <a:r>
              <a:rPr lang="en-US" b="1" dirty="0" smtClean="0"/>
              <a:t>#</a:t>
            </a:r>
            <a:r>
              <a:rPr lang="en-US" b="1" dirty="0"/>
              <a:t>2 -- Alexa</a:t>
            </a:r>
            <a:endParaRPr lang="en-US" dirty="0"/>
          </a:p>
          <a:p>
            <a:r>
              <a:rPr lang="en-US" dirty="0" smtClean="0"/>
              <a:t>Alexa can </a:t>
            </a:r>
            <a:r>
              <a:rPr lang="en-US" dirty="0"/>
              <a:t>help us scour the web for information, shop, schedule appointments, set alarms and a million other things, but also help power our smart homes and be a conduit for those that might have limited mobility</a:t>
            </a:r>
            <a:r>
              <a:rPr lang="en-US" dirty="0" smtClean="0"/>
              <a:t>.  </a:t>
            </a:r>
            <a:endParaRPr lang="en-US" dirty="0"/>
          </a:p>
          <a:p>
            <a:endParaRPr lang="en-US" dirty="0"/>
          </a:p>
        </p:txBody>
      </p:sp>
      <p:pic>
        <p:nvPicPr>
          <p:cNvPr id="6146" name="Picture 2" descr="Image result for Ale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6054" y="1830831"/>
            <a:ext cx="3009469" cy="169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4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3756661"/>
            <a:ext cx="10820400" cy="1672589"/>
          </a:xfrm>
        </p:spPr>
        <p:txBody>
          <a:bodyPr/>
          <a:lstStyle/>
          <a:p>
            <a:r>
              <a:rPr lang="en-US" b="1" dirty="0"/>
              <a:t>Amazon.com</a:t>
            </a:r>
            <a:endParaRPr lang="en-US" dirty="0"/>
          </a:p>
          <a:p>
            <a:pPr marL="0" indent="0">
              <a:buNone/>
            </a:pPr>
            <a:r>
              <a:rPr lang="en-US" dirty="0" smtClean="0">
                <a:hlinkClick r:id="rId3"/>
              </a:rPr>
              <a:t>Amazon's</a:t>
            </a:r>
            <a:r>
              <a:rPr lang="en-US" dirty="0"/>
              <a:t> transactional A.I. is something that's been in existence for quite some time, allowing it to </a:t>
            </a:r>
            <a:r>
              <a:rPr lang="en-US" dirty="0">
                <a:hlinkClick r:id="rId4"/>
              </a:rPr>
              <a:t>make astronomical amounts of money online</a:t>
            </a:r>
            <a:r>
              <a:rPr lang="en-US" dirty="0"/>
              <a:t>. </a:t>
            </a:r>
          </a:p>
        </p:txBody>
      </p:sp>
      <p:pic>
        <p:nvPicPr>
          <p:cNvPr id="5122" name="Picture 2" descr="Image result for amaz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6423" y="957440"/>
            <a:ext cx="4399844" cy="219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577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5067" y="3118106"/>
            <a:ext cx="8610600" cy="1293028"/>
          </a:xfrm>
        </p:spPr>
        <p:txBody>
          <a:bodyPr/>
          <a:lstStyle/>
          <a:p>
            <a:endParaRPr lang="en-US" dirty="0"/>
          </a:p>
        </p:txBody>
      </p:sp>
      <p:sp>
        <p:nvSpPr>
          <p:cNvPr id="3" name="Content Placeholder 2"/>
          <p:cNvSpPr>
            <a:spLocks noGrp="1"/>
          </p:cNvSpPr>
          <p:nvPr>
            <p:ph idx="1"/>
          </p:nvPr>
        </p:nvSpPr>
        <p:spPr/>
        <p:txBody>
          <a:bodyPr/>
          <a:lstStyle/>
          <a:p>
            <a:endParaRPr lang="en-US" b="1" dirty="0" smtClean="0"/>
          </a:p>
          <a:p>
            <a:endParaRPr lang="en-US" b="1" dirty="0"/>
          </a:p>
          <a:p>
            <a:r>
              <a:rPr lang="en-US" b="1" dirty="0" smtClean="0"/>
              <a:t>Netflix</a:t>
            </a:r>
            <a:endParaRPr lang="en-US" dirty="0"/>
          </a:p>
          <a:p>
            <a:r>
              <a:rPr lang="en-US" dirty="0">
                <a:hlinkClick r:id="rId3"/>
              </a:rPr>
              <a:t>Netflix</a:t>
            </a:r>
            <a:r>
              <a:rPr lang="en-US" dirty="0"/>
              <a:t> provides highly accurate predictive </a:t>
            </a:r>
            <a:r>
              <a:rPr lang="en-US" dirty="0" smtClean="0"/>
              <a:t>technology.</a:t>
            </a:r>
            <a:endParaRPr lang="en-US" dirty="0"/>
          </a:p>
        </p:txBody>
      </p:sp>
      <p:pic>
        <p:nvPicPr>
          <p:cNvPr id="4098" name="Picture 2" descr="Image result for netfl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549" y="781916"/>
            <a:ext cx="4497590" cy="224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08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2517754"/>
            <a:ext cx="10820400" cy="4024125"/>
          </a:xfrm>
        </p:spPr>
        <p:txBody>
          <a:bodyPr/>
          <a:lstStyle/>
          <a:p>
            <a:r>
              <a:rPr lang="en-US" b="1" dirty="0"/>
              <a:t>Pandora</a:t>
            </a:r>
            <a:endParaRPr lang="en-US" dirty="0"/>
          </a:p>
          <a:p>
            <a:r>
              <a:rPr lang="en-US" dirty="0">
                <a:hlinkClick r:id="rId3"/>
              </a:rPr>
              <a:t>Pandora's</a:t>
            </a:r>
            <a:r>
              <a:rPr lang="en-US" dirty="0"/>
              <a:t> A.I. is quite possibly one of the most revolutionary techs that exists out there today. They call it their musical DNA. </a:t>
            </a:r>
            <a:endParaRPr lang="en-US" dirty="0" smtClean="0"/>
          </a:p>
          <a:p>
            <a:endParaRPr lang="en-US" dirty="0"/>
          </a:p>
          <a:p>
            <a:endParaRPr lang="en-US" dirty="0" smtClean="0"/>
          </a:p>
          <a:p>
            <a:r>
              <a:rPr lang="en-US" dirty="0" smtClean="0"/>
              <a:t>GO TO:  </a:t>
            </a:r>
            <a:r>
              <a:rPr lang="en-US" dirty="0" smtClean="0">
                <a:hlinkClick r:id="rId4"/>
              </a:rPr>
              <a:t>https://myactivity.google.com</a:t>
            </a:r>
            <a:endParaRPr lang="en-US" dirty="0" smtClean="0"/>
          </a:p>
          <a:p>
            <a:endParaRPr lang="en-US"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248" y="304020"/>
            <a:ext cx="4102952" cy="2006600"/>
          </a:xfrm>
          <a:prstGeom prst="rect">
            <a:avLst/>
          </a:prstGeom>
        </p:spPr>
      </p:pic>
    </p:spTree>
    <p:extLst>
      <p:ext uri="{BB962C8B-B14F-4D97-AF65-F5344CB8AC3E}">
        <p14:creationId xmlns:p14="http://schemas.microsoft.com/office/powerpoint/2010/main" val="3023860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processing areas of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7401"/>
            <a:ext cx="640080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52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11079</TotalTime>
  <Words>843</Words>
  <Application>Microsoft Office PowerPoint</Application>
  <PresentationFormat>Widescreen</PresentationFormat>
  <Paragraphs>177</Paragraphs>
  <Slides>23</Slides>
  <Notes>9</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Vapor Trail</vt:lpstr>
      <vt:lpstr>Artificial Intelligence</vt:lpstr>
      <vt:lpstr>ToPIC’S FOR TODAY   </vt:lpstr>
      <vt:lpstr> </vt:lpstr>
      <vt:lpstr>Why do we need to know about AI?</vt:lpstr>
      <vt:lpstr>Applications in use today</vt:lpstr>
      <vt:lpstr>PowerPoint Presentation</vt:lpstr>
      <vt:lpstr>PowerPoint Presentation</vt:lpstr>
      <vt:lpstr>PowerPoint Presentation</vt:lpstr>
      <vt:lpstr>PowerPoint Presentation</vt:lpstr>
      <vt:lpstr>Feel Your BRAIN WORK</vt:lpstr>
      <vt:lpstr>PowerPoint Presentation</vt:lpstr>
      <vt:lpstr>PowerPoint Presentation</vt:lpstr>
      <vt:lpstr>Right Brain or left?   </vt:lpstr>
      <vt:lpstr>Artificial intelligence goals</vt:lpstr>
      <vt:lpstr>PowerPoint Presentation</vt:lpstr>
      <vt:lpstr>PowerPoint Presentation</vt:lpstr>
      <vt:lpstr>Intelligent behavior</vt:lpstr>
      <vt:lpstr>Major Branches of AI</vt:lpstr>
      <vt:lpstr>PowerPoint Presentation</vt:lpstr>
      <vt:lpstr>PowerPoint Presentation</vt:lpstr>
      <vt:lpstr>Counting Exercise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STuff</dc:title>
  <dc:creator>Hall, Laura</dc:creator>
  <cp:lastModifiedBy>Trevino, Dr. Laura L.</cp:lastModifiedBy>
  <cp:revision>109</cp:revision>
  <dcterms:created xsi:type="dcterms:W3CDTF">2015-04-02T15:09:18Z</dcterms:created>
  <dcterms:modified xsi:type="dcterms:W3CDTF">2018-05-03T03:57:16Z</dcterms:modified>
</cp:coreProperties>
</file>